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  <p:sldMasterId id="2147483700" r:id="rId5"/>
    <p:sldMasterId id="2147483688" r:id="rId6"/>
    <p:sldMasterId id="2147483694" r:id="rId7"/>
    <p:sldMasterId id="2147483697" r:id="rId8"/>
  </p:sldMasterIdLst>
  <p:notesMasterIdLst>
    <p:notesMasterId r:id="rId68"/>
  </p:notesMasterIdLst>
  <p:sldIdLst>
    <p:sldId id="939" r:id="rId9"/>
    <p:sldId id="989" r:id="rId10"/>
    <p:sldId id="960" r:id="rId11"/>
    <p:sldId id="967" r:id="rId12"/>
    <p:sldId id="1009" r:id="rId13"/>
    <p:sldId id="1010" r:id="rId14"/>
    <p:sldId id="1011" r:id="rId15"/>
    <p:sldId id="1012" r:id="rId16"/>
    <p:sldId id="1013" r:id="rId17"/>
    <p:sldId id="1014" r:id="rId18"/>
    <p:sldId id="1015" r:id="rId19"/>
    <p:sldId id="997" r:id="rId20"/>
    <p:sldId id="1016" r:id="rId21"/>
    <p:sldId id="1017" r:id="rId22"/>
    <p:sldId id="1018" r:id="rId23"/>
    <p:sldId id="1019" r:id="rId24"/>
    <p:sldId id="1020" r:id="rId25"/>
    <p:sldId id="1024" r:id="rId26"/>
    <p:sldId id="1026" r:id="rId27"/>
    <p:sldId id="1027" r:id="rId28"/>
    <p:sldId id="1028" r:id="rId29"/>
    <p:sldId id="1029" r:id="rId30"/>
    <p:sldId id="1033" r:id="rId31"/>
    <p:sldId id="1030" r:id="rId32"/>
    <p:sldId id="1032" r:id="rId33"/>
    <p:sldId id="1034" r:id="rId34"/>
    <p:sldId id="1031" r:id="rId35"/>
    <p:sldId id="1035" r:id="rId36"/>
    <p:sldId id="1036" r:id="rId37"/>
    <p:sldId id="1037" r:id="rId38"/>
    <p:sldId id="1038" r:id="rId39"/>
    <p:sldId id="1039" r:id="rId40"/>
    <p:sldId id="1064" r:id="rId41"/>
    <p:sldId id="1041" r:id="rId42"/>
    <p:sldId id="1042" r:id="rId43"/>
    <p:sldId id="1043" r:id="rId44"/>
    <p:sldId id="1044" r:id="rId45"/>
    <p:sldId id="1045" r:id="rId46"/>
    <p:sldId id="1046" r:id="rId47"/>
    <p:sldId id="1047" r:id="rId48"/>
    <p:sldId id="1048" r:id="rId49"/>
    <p:sldId id="1049" r:id="rId50"/>
    <p:sldId id="1050" r:id="rId51"/>
    <p:sldId id="1051" r:id="rId52"/>
    <p:sldId id="1052" r:id="rId53"/>
    <p:sldId id="1053" r:id="rId54"/>
    <p:sldId id="1054" r:id="rId55"/>
    <p:sldId id="1055" r:id="rId56"/>
    <p:sldId id="1063" r:id="rId57"/>
    <p:sldId id="1021" r:id="rId58"/>
    <p:sldId id="1022" r:id="rId59"/>
    <p:sldId id="1059" r:id="rId60"/>
    <p:sldId id="1056" r:id="rId61"/>
    <p:sldId id="1061" r:id="rId62"/>
    <p:sldId id="1057" r:id="rId63"/>
    <p:sldId id="1060" r:id="rId64"/>
    <p:sldId id="1058" r:id="rId65"/>
    <p:sldId id="1062" r:id="rId66"/>
    <p:sldId id="1023" r:id="rId67"/>
  </p:sldIdLst>
  <p:sldSz cx="9144000" cy="5143500" type="screen16x9"/>
  <p:notesSz cx="6858000" cy="9926638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36C38B-C05B-2AE9-552B-3BA34ABB7B33}" name="Diana Nayibe Rucinque Gonzalez" initials="DG" userId="S::dnrucinqueg@dane.gov.co::021d7eea-f6f5-42cc-82b1-6617e4004de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 Tatiana Castillo Santana" initials="PTCS" lastIdx="3" clrIdx="0">
    <p:extLst>
      <p:ext uri="{19B8F6BF-5375-455C-9EA6-DF929625EA0E}">
        <p15:presenceInfo xmlns:p15="http://schemas.microsoft.com/office/powerpoint/2012/main" userId="Paula Tatiana Castillo Santana" providerId="None"/>
      </p:ext>
    </p:extLst>
  </p:cmAuthor>
  <p:cmAuthor id="2" name="BEYANET GAITAN CARO" initials="BGC" lastIdx="1" clrIdx="1">
    <p:extLst>
      <p:ext uri="{19B8F6BF-5375-455C-9EA6-DF929625EA0E}">
        <p15:presenceInfo xmlns:p15="http://schemas.microsoft.com/office/powerpoint/2012/main" userId="10d21b51e94c59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427A"/>
    <a:srgbClr val="8D143D"/>
    <a:srgbClr val="7D629E"/>
    <a:srgbClr val="B6004C"/>
    <a:srgbClr val="FF99CC"/>
    <a:srgbClr val="404006"/>
    <a:srgbClr val="404040"/>
    <a:srgbClr val="BFBFBF"/>
    <a:srgbClr val="3E111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EE5C6-733A-4AD2-B8D0-1657F56844A5}" v="4" dt="2023-09-07T15:38:15.318"/>
    <p1510:client id="{B0B02D6D-8A7F-4EBC-84DC-A1DFFC84E712}" v="18" dt="2023-09-07T15:19:43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6357" autoAdjust="0"/>
  </p:normalViewPr>
  <p:slideViewPr>
    <p:cSldViewPr snapToGrid="0">
      <p:cViewPr>
        <p:scale>
          <a:sx n="140" d="100"/>
          <a:sy n="140" d="100"/>
        </p:scale>
        <p:origin x="-396" y="-1644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98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microsoft.com/office/2018/10/relationships/authors" Target="authors.xml"/><Relationship Id="rId7" Type="http://schemas.openxmlformats.org/officeDocument/2006/relationships/slideMaster" Target="slideMasters/slideMaster4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Valentina Aponte Morales" userId="28377438-a3c4-4cef-bb36-39099c797d0c" providerId="ADAL" clId="{A213C3F9-19E0-4CC5-A10F-6EFB1127DD66}"/>
    <pc:docChg chg="undo redo custSel addSld delSld modSld sldOrd">
      <pc:chgData name="Ana Valentina Aponte Morales" userId="28377438-a3c4-4cef-bb36-39099c797d0c" providerId="ADAL" clId="{A213C3F9-19E0-4CC5-A10F-6EFB1127DD66}" dt="2023-09-08T12:51:36.350" v="384" actId="1076"/>
      <pc:docMkLst>
        <pc:docMk/>
      </pc:docMkLst>
      <pc:sldChg chg="modSp mod">
        <pc:chgData name="Ana Valentina Aponte Morales" userId="28377438-a3c4-4cef-bb36-39099c797d0c" providerId="ADAL" clId="{A213C3F9-19E0-4CC5-A10F-6EFB1127DD66}" dt="2023-09-08T12:49:48.435" v="380" actId="20577"/>
        <pc:sldMkLst>
          <pc:docMk/>
          <pc:sldMk cId="3454596774" sldId="1018"/>
        </pc:sldMkLst>
        <pc:graphicFrameChg chg="modGraphic">
          <ac:chgData name="Ana Valentina Aponte Morales" userId="28377438-a3c4-4cef-bb36-39099c797d0c" providerId="ADAL" clId="{A213C3F9-19E0-4CC5-A10F-6EFB1127DD66}" dt="2023-09-08T12:49:48.435" v="380" actId="20577"/>
          <ac:graphicFrameMkLst>
            <pc:docMk/>
            <pc:sldMk cId="3454596774" sldId="1018"/>
            <ac:graphicFrameMk id="2" creationId="{F676A210-C206-729C-4F01-DE4756CF05B9}"/>
          </ac:graphicFrameMkLst>
        </pc:graphicFrameChg>
      </pc:sldChg>
      <pc:sldChg chg="modSp">
        <pc:chgData name="Ana Valentina Aponte Morales" userId="28377438-a3c4-4cef-bb36-39099c797d0c" providerId="ADAL" clId="{A213C3F9-19E0-4CC5-A10F-6EFB1127DD66}" dt="2023-09-08T00:32:11.475" v="242"/>
        <pc:sldMkLst>
          <pc:docMk/>
          <pc:sldMk cId="4053546025" sldId="1020"/>
        </pc:sldMkLst>
        <pc:cxnChg chg="mod">
          <ac:chgData name="Ana Valentina Aponte Morales" userId="28377438-a3c4-4cef-bb36-39099c797d0c" providerId="ADAL" clId="{A213C3F9-19E0-4CC5-A10F-6EFB1127DD66}" dt="2023-09-08T00:32:11.475" v="242"/>
          <ac:cxnSpMkLst>
            <pc:docMk/>
            <pc:sldMk cId="4053546025" sldId="1020"/>
            <ac:cxnSpMk id="4" creationId="{1C22ABC5-38E0-9D54-4628-8EB119AE0F0E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5:02.219" v="328"/>
        <pc:sldMkLst>
          <pc:docMk/>
          <pc:sldMk cId="1916281955" sldId="1022"/>
        </pc:sldMkLst>
        <pc:cxnChg chg="del">
          <ac:chgData name="Ana Valentina Aponte Morales" userId="28377438-a3c4-4cef-bb36-39099c797d0c" providerId="ADAL" clId="{A213C3F9-19E0-4CC5-A10F-6EFB1127DD66}" dt="2023-09-08T00:35:01.776" v="327" actId="478"/>
          <ac:cxnSpMkLst>
            <pc:docMk/>
            <pc:sldMk cId="1916281955" sldId="1022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5:02.219" v="328"/>
          <ac:cxnSpMkLst>
            <pc:docMk/>
            <pc:sldMk cId="1916281955" sldId="1022"/>
            <ac:cxnSpMk id="7" creationId="{A4001E5C-482E-4B58-957F-97ABE4BBFB54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2:18.780" v="244"/>
        <pc:sldMkLst>
          <pc:docMk/>
          <pc:sldMk cId="3540935866" sldId="1024"/>
        </pc:sldMkLst>
        <pc:cxnChg chg="del">
          <ac:chgData name="Ana Valentina Aponte Morales" userId="28377438-a3c4-4cef-bb36-39099c797d0c" providerId="ADAL" clId="{A213C3F9-19E0-4CC5-A10F-6EFB1127DD66}" dt="2023-09-08T00:32:18.243" v="243" actId="478"/>
          <ac:cxnSpMkLst>
            <pc:docMk/>
            <pc:sldMk cId="3540935866" sldId="1024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2:18.780" v="244"/>
          <ac:cxnSpMkLst>
            <pc:docMk/>
            <pc:sldMk cId="3540935866" sldId="1024"/>
            <ac:cxnSpMk id="5" creationId="{4A468316-45BD-4D7E-AEEB-73451F4C7D95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2:21.742" v="246"/>
        <pc:sldMkLst>
          <pc:docMk/>
          <pc:sldMk cId="3471842192" sldId="1026"/>
        </pc:sldMkLst>
        <pc:cxnChg chg="del">
          <ac:chgData name="Ana Valentina Aponte Morales" userId="28377438-a3c4-4cef-bb36-39099c797d0c" providerId="ADAL" clId="{A213C3F9-19E0-4CC5-A10F-6EFB1127DD66}" dt="2023-09-08T00:32:21.359" v="245" actId="478"/>
          <ac:cxnSpMkLst>
            <pc:docMk/>
            <pc:sldMk cId="3471842192" sldId="1026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2:21.742" v="246"/>
          <ac:cxnSpMkLst>
            <pc:docMk/>
            <pc:sldMk cId="3471842192" sldId="1026"/>
            <ac:cxnSpMk id="8" creationId="{C8B09F08-69C6-45EE-90B1-FD45512656CC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2:25.497" v="248"/>
        <pc:sldMkLst>
          <pc:docMk/>
          <pc:sldMk cId="2831692670" sldId="1027"/>
        </pc:sldMkLst>
        <pc:cxnChg chg="del">
          <ac:chgData name="Ana Valentina Aponte Morales" userId="28377438-a3c4-4cef-bb36-39099c797d0c" providerId="ADAL" clId="{A213C3F9-19E0-4CC5-A10F-6EFB1127DD66}" dt="2023-09-08T00:32:25.144" v="247" actId="478"/>
          <ac:cxnSpMkLst>
            <pc:docMk/>
            <pc:sldMk cId="2831692670" sldId="1027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2:25.497" v="248"/>
          <ac:cxnSpMkLst>
            <pc:docMk/>
            <pc:sldMk cId="2831692670" sldId="1027"/>
            <ac:cxnSpMk id="9" creationId="{374B6E36-1AE4-41EA-9FE3-EF42DD340EA4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2:28.508" v="250"/>
        <pc:sldMkLst>
          <pc:docMk/>
          <pc:sldMk cId="92824990" sldId="1028"/>
        </pc:sldMkLst>
        <pc:cxnChg chg="del">
          <ac:chgData name="Ana Valentina Aponte Morales" userId="28377438-a3c4-4cef-bb36-39099c797d0c" providerId="ADAL" clId="{A213C3F9-19E0-4CC5-A10F-6EFB1127DD66}" dt="2023-09-08T00:32:28.175" v="249" actId="478"/>
          <ac:cxnSpMkLst>
            <pc:docMk/>
            <pc:sldMk cId="92824990" sldId="1028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2:28.508" v="250"/>
          <ac:cxnSpMkLst>
            <pc:docMk/>
            <pc:sldMk cId="92824990" sldId="1028"/>
            <ac:cxnSpMk id="11" creationId="{5BFF3090-EB56-40A3-A4CA-E51147D2A801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2:42.395" v="255" actId="1076"/>
        <pc:sldMkLst>
          <pc:docMk/>
          <pc:sldMk cId="1759058184" sldId="1029"/>
        </pc:sldMkLst>
        <pc:spChg chg="mod">
          <ac:chgData name="Ana Valentina Aponte Morales" userId="28377438-a3c4-4cef-bb36-39099c797d0c" providerId="ADAL" clId="{A213C3F9-19E0-4CC5-A10F-6EFB1127DD66}" dt="2023-09-08T00:32:42.395" v="255" actId="1076"/>
          <ac:spMkLst>
            <pc:docMk/>
            <pc:sldMk cId="1759058184" sldId="1029"/>
            <ac:spMk id="2" creationId="{C0F32661-9B3D-E4A7-4995-F7AF7F02EFBC}"/>
          </ac:spMkLst>
        </pc:spChg>
        <pc:cxnChg chg="del">
          <ac:chgData name="Ana Valentina Aponte Morales" userId="28377438-a3c4-4cef-bb36-39099c797d0c" providerId="ADAL" clId="{A213C3F9-19E0-4CC5-A10F-6EFB1127DD66}" dt="2023-09-08T00:32:37.025" v="253" actId="478"/>
          <ac:cxnSpMkLst>
            <pc:docMk/>
            <pc:sldMk cId="1759058184" sldId="1029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2:40.979" v="254" actId="1076"/>
          <ac:cxnSpMkLst>
            <pc:docMk/>
            <pc:sldMk cId="1759058184" sldId="1029"/>
            <ac:cxnSpMk id="9" creationId="{C1B3126C-DDC7-4324-B5A7-D35FD5C57AD9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12:51:36.350" v="384" actId="1076"/>
        <pc:sldMkLst>
          <pc:docMk/>
          <pc:sldMk cId="4284480715" sldId="1030"/>
        </pc:sldMkLst>
        <pc:spChg chg="mod">
          <ac:chgData name="Ana Valentina Aponte Morales" userId="28377438-a3c4-4cef-bb36-39099c797d0c" providerId="ADAL" clId="{A213C3F9-19E0-4CC5-A10F-6EFB1127DD66}" dt="2023-09-08T12:51:36.350" v="384" actId="1076"/>
          <ac:spMkLst>
            <pc:docMk/>
            <pc:sldMk cId="4284480715" sldId="1030"/>
            <ac:spMk id="11" creationId="{4804D491-4184-5EC4-81D4-BD6F25ECABAE}"/>
          </ac:spMkLst>
        </pc:spChg>
        <pc:cxnChg chg="del">
          <ac:chgData name="Ana Valentina Aponte Morales" userId="28377438-a3c4-4cef-bb36-39099c797d0c" providerId="ADAL" clId="{A213C3F9-19E0-4CC5-A10F-6EFB1127DD66}" dt="2023-09-08T00:32:55.910" v="260" actId="478"/>
          <ac:cxnSpMkLst>
            <pc:docMk/>
            <pc:sldMk cId="4284480715" sldId="1030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2:56.276" v="261"/>
          <ac:cxnSpMkLst>
            <pc:docMk/>
            <pc:sldMk cId="4284480715" sldId="1030"/>
            <ac:cxnSpMk id="8" creationId="{9ADFD749-EA46-431E-B0C6-90369ED251B3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3:12.407" v="270"/>
        <pc:sldMkLst>
          <pc:docMk/>
          <pc:sldMk cId="1511867447" sldId="1031"/>
        </pc:sldMkLst>
        <pc:cxnChg chg="del">
          <ac:chgData name="Ana Valentina Aponte Morales" userId="28377438-a3c4-4cef-bb36-39099c797d0c" providerId="ADAL" clId="{A213C3F9-19E0-4CC5-A10F-6EFB1127DD66}" dt="2023-09-08T00:33:12.026" v="269" actId="478"/>
          <ac:cxnSpMkLst>
            <pc:docMk/>
            <pc:sldMk cId="1511867447" sldId="1031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12.407" v="270"/>
          <ac:cxnSpMkLst>
            <pc:docMk/>
            <pc:sldMk cId="1511867447" sldId="1031"/>
            <ac:cxnSpMk id="8" creationId="{65655575-E652-4886-8CDF-E0C189B7E7FC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3:03.659" v="265" actId="1076"/>
        <pc:sldMkLst>
          <pc:docMk/>
          <pc:sldMk cId="788207056" sldId="1032"/>
        </pc:sldMkLst>
        <pc:spChg chg="mod">
          <ac:chgData name="Ana Valentina Aponte Morales" userId="28377438-a3c4-4cef-bb36-39099c797d0c" providerId="ADAL" clId="{A213C3F9-19E0-4CC5-A10F-6EFB1127DD66}" dt="2023-09-08T00:33:03.659" v="265" actId="1076"/>
          <ac:spMkLst>
            <pc:docMk/>
            <pc:sldMk cId="788207056" sldId="1032"/>
            <ac:spMk id="5" creationId="{147010E0-8CFF-E43F-7CD5-75156EF78DBB}"/>
          </ac:spMkLst>
        </pc:spChg>
        <pc:cxnChg chg="del">
          <ac:chgData name="Ana Valentina Aponte Morales" userId="28377438-a3c4-4cef-bb36-39099c797d0c" providerId="ADAL" clId="{A213C3F9-19E0-4CC5-A10F-6EFB1127DD66}" dt="2023-09-08T00:33:01.101" v="263" actId="478"/>
          <ac:cxnSpMkLst>
            <pc:docMk/>
            <pc:sldMk cId="788207056" sldId="1032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01.457" v="264"/>
          <ac:cxnSpMkLst>
            <pc:docMk/>
            <pc:sldMk cId="788207056" sldId="1032"/>
            <ac:cxnSpMk id="10" creationId="{9B05CC4F-FBD9-4DC4-B1B6-338DC41EB007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2:52.520" v="259"/>
        <pc:sldMkLst>
          <pc:docMk/>
          <pc:sldMk cId="2376862780" sldId="1033"/>
        </pc:sldMkLst>
        <pc:picChg chg="mod">
          <ac:chgData name="Ana Valentina Aponte Morales" userId="28377438-a3c4-4cef-bb36-39099c797d0c" providerId="ADAL" clId="{A213C3F9-19E0-4CC5-A10F-6EFB1127DD66}" dt="2023-09-08T00:32:46.379" v="256" actId="1076"/>
          <ac:picMkLst>
            <pc:docMk/>
            <pc:sldMk cId="2376862780" sldId="1033"/>
            <ac:picMk id="6" creationId="{AF19BF2F-849F-8C5D-0ED1-6226074DC869}"/>
          </ac:picMkLst>
        </pc:picChg>
        <pc:picChg chg="mod">
          <ac:chgData name="Ana Valentina Aponte Morales" userId="28377438-a3c4-4cef-bb36-39099c797d0c" providerId="ADAL" clId="{A213C3F9-19E0-4CC5-A10F-6EFB1127DD66}" dt="2023-09-08T00:32:48.611" v="257" actId="1076"/>
          <ac:picMkLst>
            <pc:docMk/>
            <pc:sldMk cId="2376862780" sldId="1033"/>
            <ac:picMk id="8" creationId="{0E93EB9F-3D1A-5D58-42CE-52DE7855C112}"/>
          </ac:picMkLst>
        </pc:picChg>
        <pc:cxnChg chg="del">
          <ac:chgData name="Ana Valentina Aponte Morales" userId="28377438-a3c4-4cef-bb36-39099c797d0c" providerId="ADAL" clId="{A213C3F9-19E0-4CC5-A10F-6EFB1127DD66}" dt="2023-09-08T00:32:51.536" v="258" actId="478"/>
          <ac:cxnSpMkLst>
            <pc:docMk/>
            <pc:sldMk cId="2376862780" sldId="1033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2:52.520" v="259"/>
          <ac:cxnSpMkLst>
            <pc:docMk/>
            <pc:sldMk cId="2376862780" sldId="1033"/>
            <ac:cxnSpMk id="9" creationId="{9A16CA20-18D7-472D-B8CA-561028BC02AD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3:09.420" v="268"/>
        <pc:sldMkLst>
          <pc:docMk/>
          <pc:sldMk cId="2808400475" sldId="1034"/>
        </pc:sldMkLst>
        <pc:spChg chg="mod">
          <ac:chgData name="Ana Valentina Aponte Morales" userId="28377438-a3c4-4cef-bb36-39099c797d0c" providerId="ADAL" clId="{A213C3F9-19E0-4CC5-A10F-6EFB1127DD66}" dt="2023-09-08T00:33:07.836" v="266" actId="1076"/>
          <ac:spMkLst>
            <pc:docMk/>
            <pc:sldMk cId="2808400475" sldId="1034"/>
            <ac:spMk id="5" creationId="{147010E0-8CFF-E43F-7CD5-75156EF78DBB}"/>
          </ac:spMkLst>
        </pc:spChg>
        <pc:cxnChg chg="del">
          <ac:chgData name="Ana Valentina Aponte Morales" userId="28377438-a3c4-4cef-bb36-39099c797d0c" providerId="ADAL" clId="{A213C3F9-19E0-4CC5-A10F-6EFB1127DD66}" dt="2023-09-08T00:33:09.045" v="267" actId="478"/>
          <ac:cxnSpMkLst>
            <pc:docMk/>
            <pc:sldMk cId="2808400475" sldId="1034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09.420" v="268"/>
          <ac:cxnSpMkLst>
            <pc:docMk/>
            <pc:sldMk cId="2808400475" sldId="1034"/>
            <ac:cxnSpMk id="11" creationId="{E268755A-8B2B-4E52-B2BA-3BFC91A840BE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3:17.927" v="273"/>
        <pc:sldMkLst>
          <pc:docMk/>
          <pc:sldMk cId="1109594500" sldId="1035"/>
        </pc:sldMkLst>
        <pc:spChg chg="mod">
          <ac:chgData name="Ana Valentina Aponte Morales" userId="28377438-a3c4-4cef-bb36-39099c797d0c" providerId="ADAL" clId="{A213C3F9-19E0-4CC5-A10F-6EFB1127DD66}" dt="2023-09-08T00:33:16.075" v="271" actId="1076"/>
          <ac:spMkLst>
            <pc:docMk/>
            <pc:sldMk cId="1109594500" sldId="1035"/>
            <ac:spMk id="11" creationId="{6FF8CC99-9AF9-2917-4117-3979511E942C}"/>
          </ac:spMkLst>
        </pc:spChg>
        <pc:cxnChg chg="del">
          <ac:chgData name="Ana Valentina Aponte Morales" userId="28377438-a3c4-4cef-bb36-39099c797d0c" providerId="ADAL" clId="{A213C3F9-19E0-4CC5-A10F-6EFB1127DD66}" dt="2023-09-08T00:33:17.458" v="272" actId="478"/>
          <ac:cxnSpMkLst>
            <pc:docMk/>
            <pc:sldMk cId="1109594500" sldId="1035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17.927" v="273"/>
          <ac:cxnSpMkLst>
            <pc:docMk/>
            <pc:sldMk cId="1109594500" sldId="1035"/>
            <ac:cxnSpMk id="12" creationId="{B6AEEBBA-D9B7-434E-8D9A-A3D08B5DF168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3:22.971" v="275"/>
        <pc:sldMkLst>
          <pc:docMk/>
          <pc:sldMk cId="2624480714" sldId="1036"/>
        </pc:sldMkLst>
        <pc:cxnChg chg="del">
          <ac:chgData name="Ana Valentina Aponte Morales" userId="28377438-a3c4-4cef-bb36-39099c797d0c" providerId="ADAL" clId="{A213C3F9-19E0-4CC5-A10F-6EFB1127DD66}" dt="2023-09-08T00:33:22.611" v="274" actId="478"/>
          <ac:cxnSpMkLst>
            <pc:docMk/>
            <pc:sldMk cId="2624480714" sldId="1036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22.971" v="275"/>
          <ac:cxnSpMkLst>
            <pc:docMk/>
            <pc:sldMk cId="2624480714" sldId="1036"/>
            <ac:cxnSpMk id="9" creationId="{CCDF3361-FD25-4131-852F-D5980C042914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3:28.683" v="278"/>
        <pc:sldMkLst>
          <pc:docMk/>
          <pc:sldMk cId="931228958" sldId="1037"/>
        </pc:sldMkLst>
        <pc:spChg chg="mod">
          <ac:chgData name="Ana Valentina Aponte Morales" userId="28377438-a3c4-4cef-bb36-39099c797d0c" providerId="ADAL" clId="{A213C3F9-19E0-4CC5-A10F-6EFB1127DD66}" dt="2023-09-08T00:33:27.019" v="276" actId="1076"/>
          <ac:spMkLst>
            <pc:docMk/>
            <pc:sldMk cId="931228958" sldId="1037"/>
            <ac:spMk id="11" creationId="{6FF8CC99-9AF9-2917-4117-3979511E942C}"/>
          </ac:spMkLst>
        </pc:spChg>
        <pc:cxnChg chg="del">
          <ac:chgData name="Ana Valentina Aponte Morales" userId="28377438-a3c4-4cef-bb36-39099c797d0c" providerId="ADAL" clId="{A213C3F9-19E0-4CC5-A10F-6EFB1127DD66}" dt="2023-09-08T00:33:28.345" v="277" actId="478"/>
          <ac:cxnSpMkLst>
            <pc:docMk/>
            <pc:sldMk cId="931228958" sldId="1037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28.683" v="278"/>
          <ac:cxnSpMkLst>
            <pc:docMk/>
            <pc:sldMk cId="931228958" sldId="1037"/>
            <ac:cxnSpMk id="12" creationId="{0EA625AE-F6C2-41F7-950C-8A681A927A5C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3:32.865" v="280"/>
        <pc:sldMkLst>
          <pc:docMk/>
          <pc:sldMk cId="4213091934" sldId="1038"/>
        </pc:sldMkLst>
        <pc:cxnChg chg="del">
          <ac:chgData name="Ana Valentina Aponte Morales" userId="28377438-a3c4-4cef-bb36-39099c797d0c" providerId="ADAL" clId="{A213C3F9-19E0-4CC5-A10F-6EFB1127DD66}" dt="2023-09-08T00:33:32.377" v="279" actId="478"/>
          <ac:cxnSpMkLst>
            <pc:docMk/>
            <pc:sldMk cId="4213091934" sldId="1038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32.865" v="280"/>
          <ac:cxnSpMkLst>
            <pc:docMk/>
            <pc:sldMk cId="4213091934" sldId="1038"/>
            <ac:cxnSpMk id="8" creationId="{64097E49-78DC-46CE-8190-AA0DD014563B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3:37.914" v="283"/>
        <pc:sldMkLst>
          <pc:docMk/>
          <pc:sldMk cId="2177043232" sldId="1039"/>
        </pc:sldMkLst>
        <pc:spChg chg="mod">
          <ac:chgData name="Ana Valentina Aponte Morales" userId="28377438-a3c4-4cef-bb36-39099c797d0c" providerId="ADAL" clId="{A213C3F9-19E0-4CC5-A10F-6EFB1127DD66}" dt="2023-09-08T00:33:36.499" v="281" actId="1076"/>
          <ac:spMkLst>
            <pc:docMk/>
            <pc:sldMk cId="2177043232" sldId="1039"/>
            <ac:spMk id="11" creationId="{6FF8CC99-9AF9-2917-4117-3979511E942C}"/>
          </ac:spMkLst>
        </pc:spChg>
        <pc:cxnChg chg="del">
          <ac:chgData name="Ana Valentina Aponte Morales" userId="28377438-a3c4-4cef-bb36-39099c797d0c" providerId="ADAL" clId="{A213C3F9-19E0-4CC5-A10F-6EFB1127DD66}" dt="2023-09-08T00:33:37.406" v="282" actId="478"/>
          <ac:cxnSpMkLst>
            <pc:docMk/>
            <pc:sldMk cId="2177043232" sldId="1039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37.914" v="283"/>
          <ac:cxnSpMkLst>
            <pc:docMk/>
            <pc:sldMk cId="2177043232" sldId="1039"/>
            <ac:cxnSpMk id="12" creationId="{1EBC30F9-81C7-4F67-83D0-03BB8164EBBF}"/>
          </ac:cxnSpMkLst>
        </pc:cxnChg>
      </pc:sldChg>
      <pc:sldChg chg="del">
        <pc:chgData name="Ana Valentina Aponte Morales" userId="28377438-a3c4-4cef-bb36-39099c797d0c" providerId="ADAL" clId="{A213C3F9-19E0-4CC5-A10F-6EFB1127DD66}" dt="2023-09-07T18:27:43.160" v="119" actId="47"/>
        <pc:sldMkLst>
          <pc:docMk/>
          <pc:sldMk cId="3643701977" sldId="1040"/>
        </pc:sldMkLst>
      </pc:sldChg>
      <pc:sldChg chg="addSp delSp modSp mod">
        <pc:chgData name="Ana Valentina Aponte Morales" userId="28377438-a3c4-4cef-bb36-39099c797d0c" providerId="ADAL" clId="{A213C3F9-19E0-4CC5-A10F-6EFB1127DD66}" dt="2023-09-08T00:33:45.179" v="287"/>
        <pc:sldMkLst>
          <pc:docMk/>
          <pc:sldMk cId="1580729993" sldId="1041"/>
        </pc:sldMkLst>
        <pc:cxnChg chg="del">
          <ac:chgData name="Ana Valentina Aponte Morales" userId="28377438-a3c4-4cef-bb36-39099c797d0c" providerId="ADAL" clId="{A213C3F9-19E0-4CC5-A10F-6EFB1127DD66}" dt="2023-09-08T00:33:44.788" v="286" actId="478"/>
          <ac:cxnSpMkLst>
            <pc:docMk/>
            <pc:sldMk cId="1580729993" sldId="1041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45.179" v="287"/>
          <ac:cxnSpMkLst>
            <pc:docMk/>
            <pc:sldMk cId="1580729993" sldId="1041"/>
            <ac:cxnSpMk id="8" creationId="{FD9A6EB4-1E29-42C0-AAA8-EEB2E7A62DC1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3:50.064" v="290"/>
        <pc:sldMkLst>
          <pc:docMk/>
          <pc:sldMk cId="268576236" sldId="1042"/>
        </pc:sldMkLst>
        <pc:spChg chg="mod">
          <ac:chgData name="Ana Valentina Aponte Morales" userId="28377438-a3c4-4cef-bb36-39099c797d0c" providerId="ADAL" clId="{A213C3F9-19E0-4CC5-A10F-6EFB1127DD66}" dt="2023-09-08T00:33:48.644" v="288" actId="1076"/>
          <ac:spMkLst>
            <pc:docMk/>
            <pc:sldMk cId="268576236" sldId="1042"/>
            <ac:spMk id="11" creationId="{6FF8CC99-9AF9-2917-4117-3979511E942C}"/>
          </ac:spMkLst>
        </pc:spChg>
        <pc:cxnChg chg="del">
          <ac:chgData name="Ana Valentina Aponte Morales" userId="28377438-a3c4-4cef-bb36-39099c797d0c" providerId="ADAL" clId="{A213C3F9-19E0-4CC5-A10F-6EFB1127DD66}" dt="2023-09-08T00:33:49.691" v="289" actId="478"/>
          <ac:cxnSpMkLst>
            <pc:docMk/>
            <pc:sldMk cId="268576236" sldId="1042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50.064" v="290"/>
          <ac:cxnSpMkLst>
            <pc:docMk/>
            <pc:sldMk cId="268576236" sldId="1042"/>
            <ac:cxnSpMk id="12" creationId="{6F713B9B-42ED-4E37-819E-1EFE323BD785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3:57.457" v="293"/>
        <pc:sldMkLst>
          <pc:docMk/>
          <pc:sldMk cId="1320991074" sldId="1043"/>
        </pc:sldMkLst>
        <pc:spChg chg="mod">
          <ac:chgData name="Ana Valentina Aponte Morales" userId="28377438-a3c4-4cef-bb36-39099c797d0c" providerId="ADAL" clId="{A213C3F9-19E0-4CC5-A10F-6EFB1127DD66}" dt="2023-09-08T00:33:56.122" v="291" actId="1076"/>
          <ac:spMkLst>
            <pc:docMk/>
            <pc:sldMk cId="1320991074" sldId="1043"/>
            <ac:spMk id="11" creationId="{6FF8CC99-9AF9-2917-4117-3979511E942C}"/>
          </ac:spMkLst>
        </pc:spChg>
        <pc:cxnChg chg="del">
          <ac:chgData name="Ana Valentina Aponte Morales" userId="28377438-a3c4-4cef-bb36-39099c797d0c" providerId="ADAL" clId="{A213C3F9-19E0-4CC5-A10F-6EFB1127DD66}" dt="2023-09-08T00:33:57.061" v="292" actId="478"/>
          <ac:cxnSpMkLst>
            <pc:docMk/>
            <pc:sldMk cId="1320991074" sldId="1043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57.457" v="293"/>
          <ac:cxnSpMkLst>
            <pc:docMk/>
            <pc:sldMk cId="1320991074" sldId="1043"/>
            <ac:cxnSpMk id="12" creationId="{B7702310-D91A-4FEF-8600-A3EB281F20D4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00.748" v="295"/>
        <pc:sldMkLst>
          <pc:docMk/>
          <pc:sldMk cId="1778003432" sldId="1044"/>
        </pc:sldMkLst>
        <pc:cxnChg chg="del">
          <ac:chgData name="Ana Valentina Aponte Morales" userId="28377438-a3c4-4cef-bb36-39099c797d0c" providerId="ADAL" clId="{A213C3F9-19E0-4CC5-A10F-6EFB1127DD66}" dt="2023-09-08T00:34:00.333" v="294" actId="478"/>
          <ac:cxnSpMkLst>
            <pc:docMk/>
            <pc:sldMk cId="1778003432" sldId="1044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00.748" v="295"/>
          <ac:cxnSpMkLst>
            <pc:docMk/>
            <pc:sldMk cId="1778003432" sldId="1044"/>
            <ac:cxnSpMk id="8" creationId="{86F5C024-C767-498F-B134-2F61A98E43E7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05.258" v="298"/>
        <pc:sldMkLst>
          <pc:docMk/>
          <pc:sldMk cId="1297538027" sldId="1045"/>
        </pc:sldMkLst>
        <pc:spChg chg="mod">
          <ac:chgData name="Ana Valentina Aponte Morales" userId="28377438-a3c4-4cef-bb36-39099c797d0c" providerId="ADAL" clId="{A213C3F9-19E0-4CC5-A10F-6EFB1127DD66}" dt="2023-09-08T00:34:03.883" v="296" actId="1076"/>
          <ac:spMkLst>
            <pc:docMk/>
            <pc:sldMk cId="1297538027" sldId="1045"/>
            <ac:spMk id="11" creationId="{6FF8CC99-9AF9-2917-4117-3979511E942C}"/>
          </ac:spMkLst>
        </pc:spChg>
        <pc:cxnChg chg="del">
          <ac:chgData name="Ana Valentina Aponte Morales" userId="28377438-a3c4-4cef-bb36-39099c797d0c" providerId="ADAL" clId="{A213C3F9-19E0-4CC5-A10F-6EFB1127DD66}" dt="2023-09-08T00:34:04.922" v="297" actId="478"/>
          <ac:cxnSpMkLst>
            <pc:docMk/>
            <pc:sldMk cId="1297538027" sldId="1045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05.258" v="298"/>
          <ac:cxnSpMkLst>
            <pc:docMk/>
            <pc:sldMk cId="1297538027" sldId="1045"/>
            <ac:cxnSpMk id="12" creationId="{C0646769-6603-471E-A412-58C6ACC018BE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10.791" v="301"/>
        <pc:sldMkLst>
          <pc:docMk/>
          <pc:sldMk cId="2030646765" sldId="1046"/>
        </pc:sldMkLst>
        <pc:spChg chg="mod">
          <ac:chgData name="Ana Valentina Aponte Morales" userId="28377438-a3c4-4cef-bb36-39099c797d0c" providerId="ADAL" clId="{A213C3F9-19E0-4CC5-A10F-6EFB1127DD66}" dt="2023-09-08T00:34:08.403" v="299" actId="1076"/>
          <ac:spMkLst>
            <pc:docMk/>
            <pc:sldMk cId="2030646765" sldId="1046"/>
            <ac:spMk id="11" creationId="{6FF8CC99-9AF9-2917-4117-3979511E942C}"/>
          </ac:spMkLst>
        </pc:spChg>
        <pc:cxnChg chg="del">
          <ac:chgData name="Ana Valentina Aponte Morales" userId="28377438-a3c4-4cef-bb36-39099c797d0c" providerId="ADAL" clId="{A213C3F9-19E0-4CC5-A10F-6EFB1127DD66}" dt="2023-09-08T00:34:10.388" v="300" actId="478"/>
          <ac:cxnSpMkLst>
            <pc:docMk/>
            <pc:sldMk cId="2030646765" sldId="1046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10.791" v="301"/>
          <ac:cxnSpMkLst>
            <pc:docMk/>
            <pc:sldMk cId="2030646765" sldId="1046"/>
            <ac:cxnSpMk id="12" creationId="{2FF468A3-77E0-4335-B555-AA01E8763411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15.428" v="305"/>
        <pc:sldMkLst>
          <pc:docMk/>
          <pc:sldMk cId="1864228405" sldId="1047"/>
        </pc:sldMkLst>
        <pc:spChg chg="mod">
          <ac:chgData name="Ana Valentina Aponte Morales" userId="28377438-a3c4-4cef-bb36-39099c797d0c" providerId="ADAL" clId="{A213C3F9-19E0-4CC5-A10F-6EFB1127DD66}" dt="2023-09-08T00:34:13.963" v="302" actId="1076"/>
          <ac:spMkLst>
            <pc:docMk/>
            <pc:sldMk cId="1864228405" sldId="1047"/>
            <ac:spMk id="11" creationId="{6FF8CC99-9AF9-2917-4117-3979511E942C}"/>
          </ac:spMkLst>
        </pc:spChg>
        <pc:cxnChg chg="del mod">
          <ac:chgData name="Ana Valentina Aponte Morales" userId="28377438-a3c4-4cef-bb36-39099c797d0c" providerId="ADAL" clId="{A213C3F9-19E0-4CC5-A10F-6EFB1127DD66}" dt="2023-09-08T00:34:15.064" v="304" actId="478"/>
          <ac:cxnSpMkLst>
            <pc:docMk/>
            <pc:sldMk cId="1864228405" sldId="1047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15.428" v="305"/>
          <ac:cxnSpMkLst>
            <pc:docMk/>
            <pc:sldMk cId="1864228405" sldId="1047"/>
            <ac:cxnSpMk id="12" creationId="{20EB12B6-29FC-4F19-9527-81EA238236CE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20.945" v="308"/>
        <pc:sldMkLst>
          <pc:docMk/>
          <pc:sldMk cId="2996798549" sldId="1048"/>
        </pc:sldMkLst>
        <pc:spChg chg="mod">
          <ac:chgData name="Ana Valentina Aponte Morales" userId="28377438-a3c4-4cef-bb36-39099c797d0c" providerId="ADAL" clId="{A213C3F9-19E0-4CC5-A10F-6EFB1127DD66}" dt="2023-09-08T00:34:19.243" v="306" actId="1076"/>
          <ac:spMkLst>
            <pc:docMk/>
            <pc:sldMk cId="2996798549" sldId="1048"/>
            <ac:spMk id="11" creationId="{6FF8CC99-9AF9-2917-4117-3979511E942C}"/>
          </ac:spMkLst>
        </pc:spChg>
        <pc:cxnChg chg="del">
          <ac:chgData name="Ana Valentina Aponte Morales" userId="28377438-a3c4-4cef-bb36-39099c797d0c" providerId="ADAL" clId="{A213C3F9-19E0-4CC5-A10F-6EFB1127DD66}" dt="2023-09-08T00:34:20.570" v="307" actId="478"/>
          <ac:cxnSpMkLst>
            <pc:docMk/>
            <pc:sldMk cId="2996798549" sldId="1048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20.945" v="308"/>
          <ac:cxnSpMkLst>
            <pc:docMk/>
            <pc:sldMk cId="2996798549" sldId="1048"/>
            <ac:cxnSpMk id="12" creationId="{1438DBAE-F5C7-433C-A041-2CC1CB318F0D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24.316" v="310"/>
        <pc:sldMkLst>
          <pc:docMk/>
          <pc:sldMk cId="3620811009" sldId="1049"/>
        </pc:sldMkLst>
        <pc:spChg chg="mod">
          <ac:chgData name="Ana Valentina Aponte Morales" userId="28377438-a3c4-4cef-bb36-39099c797d0c" providerId="ADAL" clId="{A213C3F9-19E0-4CC5-A10F-6EFB1127DD66}" dt="2023-09-07T16:39:56.470" v="20" actId="1076"/>
          <ac:spMkLst>
            <pc:docMk/>
            <pc:sldMk cId="3620811009" sldId="1049"/>
            <ac:spMk id="5" creationId="{F50A2494-DA86-BC3C-D758-A809DA5F2760}"/>
          </ac:spMkLst>
        </pc:spChg>
        <pc:graphicFrameChg chg="add del mod">
          <ac:chgData name="Ana Valentina Aponte Morales" userId="28377438-a3c4-4cef-bb36-39099c797d0c" providerId="ADAL" clId="{A213C3F9-19E0-4CC5-A10F-6EFB1127DD66}" dt="2023-09-07T16:39:43.080" v="13" actId="478"/>
          <ac:graphicFrameMkLst>
            <pc:docMk/>
            <pc:sldMk cId="3620811009" sldId="1049"/>
            <ac:graphicFrameMk id="11" creationId="{00000000-0008-0000-0700-000002000000}"/>
          </ac:graphicFrameMkLst>
        </pc:graphicFrameChg>
        <pc:graphicFrameChg chg="del">
          <ac:chgData name="Ana Valentina Aponte Morales" userId="28377438-a3c4-4cef-bb36-39099c797d0c" providerId="ADAL" clId="{A213C3F9-19E0-4CC5-A10F-6EFB1127DD66}" dt="2023-09-07T16:32:05.185" v="0" actId="478"/>
          <ac:graphicFrameMkLst>
            <pc:docMk/>
            <pc:sldMk cId="3620811009" sldId="1049"/>
            <ac:graphicFrameMk id="12" creationId="{00000000-0008-0000-0700-000002000000}"/>
          </ac:graphicFrameMkLst>
        </pc:graphicFrameChg>
        <pc:picChg chg="add del">
          <ac:chgData name="Ana Valentina Aponte Morales" userId="28377438-a3c4-4cef-bb36-39099c797d0c" providerId="ADAL" clId="{A213C3F9-19E0-4CC5-A10F-6EFB1127DD66}" dt="2023-09-07T16:34:40.731" v="2" actId="478"/>
          <ac:picMkLst>
            <pc:docMk/>
            <pc:sldMk cId="3620811009" sldId="1049"/>
            <ac:picMk id="7" creationId="{3279C62C-360A-4FB4-A9F9-BE2E4C04F718}"/>
          </ac:picMkLst>
        </pc:picChg>
        <pc:picChg chg="add del">
          <ac:chgData name="Ana Valentina Aponte Morales" userId="28377438-a3c4-4cef-bb36-39099c797d0c" providerId="ADAL" clId="{A213C3F9-19E0-4CC5-A10F-6EFB1127DD66}" dt="2023-09-07T16:39:06.734" v="4" actId="478"/>
          <ac:picMkLst>
            <pc:docMk/>
            <pc:sldMk cId="3620811009" sldId="1049"/>
            <ac:picMk id="9" creationId="{C572EE74-3FD4-47C4-A96C-7B203A9F4B3D}"/>
          </ac:picMkLst>
        </pc:picChg>
        <pc:picChg chg="add mod ord">
          <ac:chgData name="Ana Valentina Aponte Morales" userId="28377438-a3c4-4cef-bb36-39099c797d0c" providerId="ADAL" clId="{A213C3F9-19E0-4CC5-A10F-6EFB1127DD66}" dt="2023-09-07T16:39:53.730" v="19" actId="1076"/>
          <ac:picMkLst>
            <pc:docMk/>
            <pc:sldMk cId="3620811009" sldId="1049"/>
            <ac:picMk id="10" creationId="{7BC49FC9-E30F-434C-8226-9F1699CDC77A}"/>
          </ac:picMkLst>
        </pc:picChg>
        <pc:cxnChg chg="del">
          <ac:chgData name="Ana Valentina Aponte Morales" userId="28377438-a3c4-4cef-bb36-39099c797d0c" providerId="ADAL" clId="{A213C3F9-19E0-4CC5-A10F-6EFB1127DD66}" dt="2023-09-08T00:34:23.925" v="309" actId="478"/>
          <ac:cxnSpMkLst>
            <pc:docMk/>
            <pc:sldMk cId="3620811009" sldId="1049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24.316" v="310"/>
          <ac:cxnSpMkLst>
            <pc:docMk/>
            <pc:sldMk cId="3620811009" sldId="1049"/>
            <ac:cxnSpMk id="9" creationId="{A7F7ECAE-2483-4EFE-96FF-45DE7A5DC331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29.762" v="313"/>
        <pc:sldMkLst>
          <pc:docMk/>
          <pc:sldMk cId="158123591" sldId="1050"/>
        </pc:sldMkLst>
        <pc:spChg chg="mod">
          <ac:chgData name="Ana Valentina Aponte Morales" userId="28377438-a3c4-4cef-bb36-39099c797d0c" providerId="ADAL" clId="{A213C3F9-19E0-4CC5-A10F-6EFB1127DD66}" dt="2023-09-08T00:34:28.155" v="311" actId="1076"/>
          <ac:spMkLst>
            <pc:docMk/>
            <pc:sldMk cId="158123591" sldId="1050"/>
            <ac:spMk id="11" creationId="{6FF8CC99-9AF9-2917-4117-3979511E942C}"/>
          </ac:spMkLst>
        </pc:spChg>
        <pc:cxnChg chg="del">
          <ac:chgData name="Ana Valentina Aponte Morales" userId="28377438-a3c4-4cef-bb36-39099c797d0c" providerId="ADAL" clId="{A213C3F9-19E0-4CC5-A10F-6EFB1127DD66}" dt="2023-09-08T00:34:29.391" v="312" actId="478"/>
          <ac:cxnSpMkLst>
            <pc:docMk/>
            <pc:sldMk cId="158123591" sldId="1050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29.762" v="313"/>
          <ac:cxnSpMkLst>
            <pc:docMk/>
            <pc:sldMk cId="158123591" sldId="1050"/>
            <ac:cxnSpMk id="12" creationId="{6EFABBB7-6420-4EF9-9579-99BA1AC3C073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33.601" v="315"/>
        <pc:sldMkLst>
          <pc:docMk/>
          <pc:sldMk cId="2383612902" sldId="1051"/>
        </pc:sldMkLst>
        <pc:cxnChg chg="del">
          <ac:chgData name="Ana Valentina Aponte Morales" userId="28377438-a3c4-4cef-bb36-39099c797d0c" providerId="ADAL" clId="{A213C3F9-19E0-4CC5-A10F-6EFB1127DD66}" dt="2023-09-08T00:34:33.245" v="314" actId="478"/>
          <ac:cxnSpMkLst>
            <pc:docMk/>
            <pc:sldMk cId="2383612902" sldId="1051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33.601" v="315"/>
          <ac:cxnSpMkLst>
            <pc:docMk/>
            <pc:sldMk cId="2383612902" sldId="1051"/>
            <ac:cxnSpMk id="9" creationId="{A1DD8942-2BAA-442E-8DA8-53FFF164D998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36.955" v="317"/>
        <pc:sldMkLst>
          <pc:docMk/>
          <pc:sldMk cId="2150701260" sldId="1052"/>
        </pc:sldMkLst>
        <pc:cxnChg chg="del">
          <ac:chgData name="Ana Valentina Aponte Morales" userId="28377438-a3c4-4cef-bb36-39099c797d0c" providerId="ADAL" clId="{A213C3F9-19E0-4CC5-A10F-6EFB1127DD66}" dt="2023-09-08T00:34:36.591" v="316" actId="478"/>
          <ac:cxnSpMkLst>
            <pc:docMk/>
            <pc:sldMk cId="2150701260" sldId="1052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36.955" v="317"/>
          <ac:cxnSpMkLst>
            <pc:docMk/>
            <pc:sldMk cId="2150701260" sldId="1052"/>
            <ac:cxnSpMk id="9" creationId="{EFE0DAB5-8BD3-4173-84D4-0406D1B3DC87}"/>
          </ac:cxnSpMkLst>
        </pc:cxnChg>
      </pc:sldChg>
      <pc:sldChg chg="addSp delSp modSp mod ord">
        <pc:chgData name="Ana Valentina Aponte Morales" userId="28377438-a3c4-4cef-bb36-39099c797d0c" providerId="ADAL" clId="{A213C3F9-19E0-4CC5-A10F-6EFB1127DD66}" dt="2023-09-08T00:38:46.110" v="344"/>
        <pc:sldMkLst>
          <pc:docMk/>
          <pc:sldMk cId="3694976995" sldId="1053"/>
        </pc:sldMkLst>
        <pc:spChg chg="mod">
          <ac:chgData name="Ana Valentina Aponte Morales" userId="28377438-a3c4-4cef-bb36-39099c797d0c" providerId="ADAL" clId="{A213C3F9-19E0-4CC5-A10F-6EFB1127DD66}" dt="2023-09-07T21:35:26.582" v="238" actId="1076"/>
          <ac:spMkLst>
            <pc:docMk/>
            <pc:sldMk cId="3694976995" sldId="1053"/>
            <ac:spMk id="11" creationId="{6FF8CC99-9AF9-2917-4117-3979511E942C}"/>
          </ac:spMkLst>
        </pc:spChg>
        <pc:cxnChg chg="del ord">
          <ac:chgData name="Ana Valentina Aponte Morales" userId="28377438-a3c4-4cef-bb36-39099c797d0c" providerId="ADAL" clId="{A213C3F9-19E0-4CC5-A10F-6EFB1127DD66}" dt="2023-09-08T00:34:39.560" v="318" actId="478"/>
          <ac:cxnSpMkLst>
            <pc:docMk/>
            <pc:sldMk cId="3694976995" sldId="1053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39.947" v="319"/>
          <ac:cxnSpMkLst>
            <pc:docMk/>
            <pc:sldMk cId="3694976995" sldId="1053"/>
            <ac:cxnSpMk id="9" creationId="{E4677828-C3C9-4883-95E5-9CACC4025443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43.128" v="321"/>
        <pc:sldMkLst>
          <pc:docMk/>
          <pc:sldMk cId="670365067" sldId="1054"/>
        </pc:sldMkLst>
        <pc:cxnChg chg="del">
          <ac:chgData name="Ana Valentina Aponte Morales" userId="28377438-a3c4-4cef-bb36-39099c797d0c" providerId="ADAL" clId="{A213C3F9-19E0-4CC5-A10F-6EFB1127DD66}" dt="2023-09-08T00:34:42.753" v="320" actId="478"/>
          <ac:cxnSpMkLst>
            <pc:docMk/>
            <pc:sldMk cId="670365067" sldId="1054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43.128" v="321"/>
          <ac:cxnSpMkLst>
            <pc:docMk/>
            <pc:sldMk cId="670365067" sldId="1054"/>
            <ac:cxnSpMk id="8" creationId="{BE2B95A5-4EBB-4B82-BD02-96BB1D359D74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48.201" v="324"/>
        <pc:sldMkLst>
          <pc:docMk/>
          <pc:sldMk cId="3944070394" sldId="1055"/>
        </pc:sldMkLst>
        <pc:spChg chg="mod">
          <ac:chgData name="Ana Valentina Aponte Morales" userId="28377438-a3c4-4cef-bb36-39099c797d0c" providerId="ADAL" clId="{A213C3F9-19E0-4CC5-A10F-6EFB1127DD66}" dt="2023-09-08T00:34:46.978" v="322" actId="1076"/>
          <ac:spMkLst>
            <pc:docMk/>
            <pc:sldMk cId="3944070394" sldId="1055"/>
            <ac:spMk id="11" creationId="{6FF8CC99-9AF9-2917-4117-3979511E942C}"/>
          </ac:spMkLst>
        </pc:spChg>
        <pc:cxnChg chg="del">
          <ac:chgData name="Ana Valentina Aponte Morales" userId="28377438-a3c4-4cef-bb36-39099c797d0c" providerId="ADAL" clId="{A213C3F9-19E0-4CC5-A10F-6EFB1127DD66}" dt="2023-09-08T00:34:47.845" v="323" actId="478"/>
          <ac:cxnSpMkLst>
            <pc:docMk/>
            <pc:sldMk cId="3944070394" sldId="1055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48.201" v="324"/>
          <ac:cxnSpMkLst>
            <pc:docMk/>
            <pc:sldMk cId="3944070394" sldId="1055"/>
            <ac:cxnSpMk id="12" creationId="{6F54EB00-2620-4991-BB98-48D5D930C888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12:50:18.258" v="383" actId="1076"/>
        <pc:sldMkLst>
          <pc:docMk/>
          <pc:sldMk cId="753799819" sldId="1056"/>
        </pc:sldMkLst>
        <pc:picChg chg="add mod">
          <ac:chgData name="Ana Valentina Aponte Morales" userId="28377438-a3c4-4cef-bb36-39099c797d0c" providerId="ADAL" clId="{A213C3F9-19E0-4CC5-A10F-6EFB1127DD66}" dt="2023-09-08T12:50:18.258" v="383" actId="1076"/>
          <ac:picMkLst>
            <pc:docMk/>
            <pc:sldMk cId="753799819" sldId="1056"/>
            <ac:picMk id="2" creationId="{F3E18EEF-8A9C-416B-982F-134D71CBA1C5}"/>
          </ac:picMkLst>
        </pc:picChg>
        <pc:picChg chg="del">
          <ac:chgData name="Ana Valentina Aponte Morales" userId="28377438-a3c4-4cef-bb36-39099c797d0c" providerId="ADAL" clId="{A213C3F9-19E0-4CC5-A10F-6EFB1127DD66}" dt="2023-09-08T12:49:57.603" v="381" actId="478"/>
          <ac:picMkLst>
            <pc:docMk/>
            <pc:sldMk cId="753799819" sldId="1056"/>
            <ac:picMk id="5" creationId="{28BEDC8A-88B8-3BC9-1FBB-079889851A38}"/>
          </ac:picMkLst>
        </pc:picChg>
        <pc:cxnChg chg="del">
          <ac:chgData name="Ana Valentina Aponte Morales" userId="28377438-a3c4-4cef-bb36-39099c797d0c" providerId="ADAL" clId="{A213C3F9-19E0-4CC5-A10F-6EFB1127DD66}" dt="2023-09-08T00:35:08.318" v="331" actId="478"/>
          <ac:cxnSpMkLst>
            <pc:docMk/>
            <pc:sldMk cId="753799819" sldId="1056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5:08.684" v="332"/>
          <ac:cxnSpMkLst>
            <pc:docMk/>
            <pc:sldMk cId="753799819" sldId="1056"/>
            <ac:cxnSpMk id="8" creationId="{0B5274AD-366D-416C-A939-9A987DDF19AB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5:17.523" v="336"/>
        <pc:sldMkLst>
          <pc:docMk/>
          <pc:sldMk cId="3034271859" sldId="1057"/>
        </pc:sldMkLst>
        <pc:cxnChg chg="del">
          <ac:chgData name="Ana Valentina Aponte Morales" userId="28377438-a3c4-4cef-bb36-39099c797d0c" providerId="ADAL" clId="{A213C3F9-19E0-4CC5-A10F-6EFB1127DD66}" dt="2023-09-08T00:35:17.193" v="335" actId="478"/>
          <ac:cxnSpMkLst>
            <pc:docMk/>
            <pc:sldMk cId="3034271859" sldId="1057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5:17.523" v="336"/>
          <ac:cxnSpMkLst>
            <pc:docMk/>
            <pc:sldMk cId="3034271859" sldId="1057"/>
            <ac:cxnSpMk id="7" creationId="{DBB4583E-382F-454B-B720-2C33C4561930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5:23.596" v="340"/>
        <pc:sldMkLst>
          <pc:docMk/>
          <pc:sldMk cId="1373064453" sldId="1058"/>
        </pc:sldMkLst>
        <pc:cxnChg chg="del">
          <ac:chgData name="Ana Valentina Aponte Morales" userId="28377438-a3c4-4cef-bb36-39099c797d0c" providerId="ADAL" clId="{A213C3F9-19E0-4CC5-A10F-6EFB1127DD66}" dt="2023-09-08T00:35:23.231" v="339" actId="478"/>
          <ac:cxnSpMkLst>
            <pc:docMk/>
            <pc:sldMk cId="1373064453" sldId="1058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5:23.596" v="340"/>
          <ac:cxnSpMkLst>
            <pc:docMk/>
            <pc:sldMk cId="1373064453" sldId="1058"/>
            <ac:cxnSpMk id="8" creationId="{5EBF1A9B-B7ED-497E-BD8A-ED30E287C10A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5:05.438" v="330"/>
        <pc:sldMkLst>
          <pc:docMk/>
          <pc:sldMk cId="2609657276" sldId="1059"/>
        </pc:sldMkLst>
        <pc:cxnChg chg="del">
          <ac:chgData name="Ana Valentina Aponte Morales" userId="28377438-a3c4-4cef-bb36-39099c797d0c" providerId="ADAL" clId="{A213C3F9-19E0-4CC5-A10F-6EFB1127DD66}" dt="2023-09-08T00:35:05.076" v="329" actId="478"/>
          <ac:cxnSpMkLst>
            <pc:docMk/>
            <pc:sldMk cId="2609657276" sldId="1059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5:05.438" v="330"/>
          <ac:cxnSpMkLst>
            <pc:docMk/>
            <pc:sldMk cId="2609657276" sldId="1059"/>
            <ac:cxnSpMk id="8" creationId="{9CA07743-8429-4B15-97AA-E11B1E8B963D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5:20.594" v="338"/>
        <pc:sldMkLst>
          <pc:docMk/>
          <pc:sldMk cId="1646904501" sldId="1060"/>
        </pc:sldMkLst>
        <pc:cxnChg chg="del">
          <ac:chgData name="Ana Valentina Aponte Morales" userId="28377438-a3c4-4cef-bb36-39099c797d0c" providerId="ADAL" clId="{A213C3F9-19E0-4CC5-A10F-6EFB1127DD66}" dt="2023-09-08T00:35:20.258" v="337" actId="478"/>
          <ac:cxnSpMkLst>
            <pc:docMk/>
            <pc:sldMk cId="1646904501" sldId="1060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5:20.594" v="338"/>
          <ac:cxnSpMkLst>
            <pc:docMk/>
            <pc:sldMk cId="1646904501" sldId="1060"/>
            <ac:cxnSpMk id="7" creationId="{D8D0C685-8CB7-49CC-8292-CACDDB8FD531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5:13.944" v="334"/>
        <pc:sldMkLst>
          <pc:docMk/>
          <pc:sldMk cId="1932882664" sldId="1061"/>
        </pc:sldMkLst>
        <pc:cxnChg chg="del">
          <ac:chgData name="Ana Valentina Aponte Morales" userId="28377438-a3c4-4cef-bb36-39099c797d0c" providerId="ADAL" clId="{A213C3F9-19E0-4CC5-A10F-6EFB1127DD66}" dt="2023-09-08T00:35:13.578" v="333" actId="478"/>
          <ac:cxnSpMkLst>
            <pc:docMk/>
            <pc:sldMk cId="1932882664" sldId="1061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5:13.944" v="334"/>
          <ac:cxnSpMkLst>
            <pc:docMk/>
            <pc:sldMk cId="1932882664" sldId="1061"/>
            <ac:cxnSpMk id="6" creationId="{579F68EC-BE6F-439F-AF29-4DB26817DD1A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5:26.774" v="342"/>
        <pc:sldMkLst>
          <pc:docMk/>
          <pc:sldMk cId="1488171288" sldId="1062"/>
        </pc:sldMkLst>
        <pc:cxnChg chg="del">
          <ac:chgData name="Ana Valentina Aponte Morales" userId="28377438-a3c4-4cef-bb36-39099c797d0c" providerId="ADAL" clId="{A213C3F9-19E0-4CC5-A10F-6EFB1127DD66}" dt="2023-09-08T00:35:26.434" v="341" actId="478"/>
          <ac:cxnSpMkLst>
            <pc:docMk/>
            <pc:sldMk cId="1488171288" sldId="1062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5:26.774" v="342"/>
          <ac:cxnSpMkLst>
            <pc:docMk/>
            <pc:sldMk cId="1488171288" sldId="1062"/>
            <ac:cxnSpMk id="8" creationId="{791AAB2A-ED11-4719-A45E-DE507BA87723}"/>
          </ac:cxnSpMkLst>
        </pc:cxnChg>
      </pc:sldChg>
      <pc:sldChg chg="addSp delSp modSp mod">
        <pc:chgData name="Ana Valentina Aponte Morales" userId="28377438-a3c4-4cef-bb36-39099c797d0c" providerId="ADAL" clId="{A213C3F9-19E0-4CC5-A10F-6EFB1127DD66}" dt="2023-09-08T00:34:51.395" v="326"/>
        <pc:sldMkLst>
          <pc:docMk/>
          <pc:sldMk cId="2301543881" sldId="1063"/>
        </pc:sldMkLst>
        <pc:cxnChg chg="del">
          <ac:chgData name="Ana Valentina Aponte Morales" userId="28377438-a3c4-4cef-bb36-39099c797d0c" providerId="ADAL" clId="{A213C3F9-19E0-4CC5-A10F-6EFB1127DD66}" dt="2023-09-08T00:34:50.947" v="325" actId="478"/>
          <ac:cxnSpMkLst>
            <pc:docMk/>
            <pc:sldMk cId="2301543881" sldId="1063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4:51.395" v="326"/>
          <ac:cxnSpMkLst>
            <pc:docMk/>
            <pc:sldMk cId="2301543881" sldId="1063"/>
            <ac:cxnSpMk id="10" creationId="{73943852-CD86-4050-9254-C102087A92E2}"/>
          </ac:cxnSpMkLst>
        </pc:cxnChg>
      </pc:sldChg>
      <pc:sldChg chg="addSp delSp modSp add mod">
        <pc:chgData name="Ana Valentina Aponte Morales" userId="28377438-a3c4-4cef-bb36-39099c797d0c" providerId="ADAL" clId="{A213C3F9-19E0-4CC5-A10F-6EFB1127DD66}" dt="2023-09-08T00:33:41.647" v="285"/>
        <pc:sldMkLst>
          <pc:docMk/>
          <pc:sldMk cId="2103270196" sldId="1064"/>
        </pc:sldMkLst>
        <pc:spChg chg="del mod">
          <ac:chgData name="Ana Valentina Aponte Morales" userId="28377438-a3c4-4cef-bb36-39099c797d0c" providerId="ADAL" clId="{A213C3F9-19E0-4CC5-A10F-6EFB1127DD66}" dt="2023-09-07T18:25:50.586" v="25" actId="478"/>
          <ac:spMkLst>
            <pc:docMk/>
            <pc:sldMk cId="2103270196" sldId="1064"/>
            <ac:spMk id="9" creationId="{72752031-A9B8-49D6-5CC5-015D44138CDA}"/>
          </ac:spMkLst>
        </pc:spChg>
        <pc:spChg chg="mod">
          <ac:chgData name="Ana Valentina Aponte Morales" userId="28377438-a3c4-4cef-bb36-39099c797d0c" providerId="ADAL" clId="{A213C3F9-19E0-4CC5-A10F-6EFB1127DD66}" dt="2023-09-07T18:37:03.117" v="211" actId="1076"/>
          <ac:spMkLst>
            <pc:docMk/>
            <pc:sldMk cId="2103270196" sldId="1064"/>
            <ac:spMk id="11" creationId="{6FF8CC99-9AF9-2917-4117-3979511E942C}"/>
          </ac:spMkLst>
        </pc:spChg>
        <pc:spChg chg="add mod">
          <ac:chgData name="Ana Valentina Aponte Morales" userId="28377438-a3c4-4cef-bb36-39099c797d0c" providerId="ADAL" clId="{A213C3F9-19E0-4CC5-A10F-6EFB1127DD66}" dt="2023-09-07T18:30:35.294" v="201" actId="404"/>
          <ac:spMkLst>
            <pc:docMk/>
            <pc:sldMk cId="2103270196" sldId="1064"/>
            <ac:spMk id="12" creationId="{6AAE6B6B-6E27-4B62-9C5E-DC205B0D2BAD}"/>
          </ac:spMkLst>
        </pc:spChg>
        <pc:spChg chg="add del mod">
          <ac:chgData name="Ana Valentina Aponte Morales" userId="28377438-a3c4-4cef-bb36-39099c797d0c" providerId="ADAL" clId="{A213C3F9-19E0-4CC5-A10F-6EFB1127DD66}" dt="2023-09-07T19:23:02.715" v="235" actId="478"/>
          <ac:spMkLst>
            <pc:docMk/>
            <pc:sldMk cId="2103270196" sldId="1064"/>
            <ac:spMk id="13" creationId="{D9D71A4B-9845-44A8-B33A-DE2854C8F858}"/>
          </ac:spMkLst>
        </pc:spChg>
        <pc:picChg chg="add mod">
          <ac:chgData name="Ana Valentina Aponte Morales" userId="28377438-a3c4-4cef-bb36-39099c797d0c" providerId="ADAL" clId="{A213C3F9-19E0-4CC5-A10F-6EFB1127DD66}" dt="2023-09-07T18:37:13.187" v="225" actId="1076"/>
          <ac:picMkLst>
            <pc:docMk/>
            <pc:sldMk cId="2103270196" sldId="1064"/>
            <ac:picMk id="2" creationId="{48859B63-A6FE-4EF8-93E9-9774130DC124}"/>
          </ac:picMkLst>
        </pc:picChg>
        <pc:picChg chg="del">
          <ac:chgData name="Ana Valentina Aponte Morales" userId="28377438-a3c4-4cef-bb36-39099c797d0c" providerId="ADAL" clId="{A213C3F9-19E0-4CC5-A10F-6EFB1127DD66}" dt="2023-09-07T18:25:49.175" v="23" actId="478"/>
          <ac:picMkLst>
            <pc:docMk/>
            <pc:sldMk cId="2103270196" sldId="1064"/>
            <ac:picMk id="5" creationId="{00AFD956-A690-35FA-20DC-7BB29FD1D26E}"/>
          </ac:picMkLst>
        </pc:picChg>
        <pc:picChg chg="add mod ord">
          <ac:chgData name="Ana Valentina Aponte Morales" userId="28377438-a3c4-4cef-bb36-39099c797d0c" providerId="ADAL" clId="{A213C3F9-19E0-4CC5-A10F-6EFB1127DD66}" dt="2023-09-07T18:30:41.936" v="205" actId="1076"/>
          <ac:picMkLst>
            <pc:docMk/>
            <pc:sldMk cId="2103270196" sldId="1064"/>
            <ac:picMk id="6" creationId="{A6757E91-6967-4990-AF0E-81DB35E13BDB}"/>
          </ac:picMkLst>
        </pc:picChg>
        <pc:picChg chg="add del mod">
          <ac:chgData name="Ana Valentina Aponte Morales" userId="28377438-a3c4-4cef-bb36-39099c797d0c" providerId="ADAL" clId="{A213C3F9-19E0-4CC5-A10F-6EFB1127DD66}" dt="2023-09-07T19:22:59.009" v="232" actId="478"/>
          <ac:picMkLst>
            <pc:docMk/>
            <pc:sldMk cId="2103270196" sldId="1064"/>
            <ac:picMk id="7" creationId="{7DD79A61-6291-41D6-BF71-3A0BA51843B4}"/>
          </ac:picMkLst>
        </pc:picChg>
        <pc:picChg chg="del">
          <ac:chgData name="Ana Valentina Aponte Morales" userId="28377438-a3c4-4cef-bb36-39099c797d0c" providerId="ADAL" clId="{A213C3F9-19E0-4CC5-A10F-6EFB1127DD66}" dt="2023-09-07T18:25:48.014" v="22" actId="478"/>
          <ac:picMkLst>
            <pc:docMk/>
            <pc:sldMk cId="2103270196" sldId="1064"/>
            <ac:picMk id="8" creationId="{44989B0B-33D4-090E-0D2D-551B569ABEB7}"/>
          </ac:picMkLst>
        </pc:picChg>
        <pc:cxnChg chg="del">
          <ac:chgData name="Ana Valentina Aponte Morales" userId="28377438-a3c4-4cef-bb36-39099c797d0c" providerId="ADAL" clId="{A213C3F9-19E0-4CC5-A10F-6EFB1127DD66}" dt="2023-09-08T00:33:41.168" v="284" actId="478"/>
          <ac:cxnSpMkLst>
            <pc:docMk/>
            <pc:sldMk cId="2103270196" sldId="1064"/>
            <ac:cxnSpMk id="4" creationId="{1C22ABC5-38E0-9D54-4628-8EB119AE0F0E}"/>
          </ac:cxnSpMkLst>
        </pc:cxnChg>
        <pc:cxnChg chg="add mod">
          <ac:chgData name="Ana Valentina Aponte Morales" userId="28377438-a3c4-4cef-bb36-39099c797d0c" providerId="ADAL" clId="{A213C3F9-19E0-4CC5-A10F-6EFB1127DD66}" dt="2023-09-08T00:33:41.647" v="285"/>
          <ac:cxnSpMkLst>
            <pc:docMk/>
            <pc:sldMk cId="2103270196" sldId="1064"/>
            <ac:cxnSpMk id="9" creationId="{08E87B00-82C3-4D15-A3BE-030E4B0CAD92}"/>
          </ac:cxnSpMkLst>
        </pc:cxnChg>
      </pc:sldChg>
    </pc:docChg>
  </pc:docChgLst>
  <pc:docChgLst>
    <pc:chgData name="Manuel Enrique Paredes Hernandez" userId="8f89c484-f3b0-48da-972a-a6b8c67019ee" providerId="ADAL" clId="{18FCC1B6-A9EC-4F99-B571-4E465CAD8521}"/>
    <pc:docChg chg="modSld">
      <pc:chgData name="Manuel Enrique Paredes Hernandez" userId="8f89c484-f3b0-48da-972a-a6b8c67019ee" providerId="ADAL" clId="{18FCC1B6-A9EC-4F99-B571-4E465CAD8521}" dt="2023-09-08T10:31:47.315" v="4" actId="20577"/>
      <pc:docMkLst>
        <pc:docMk/>
      </pc:docMkLst>
      <pc:sldChg chg="modSp mod">
        <pc:chgData name="Manuel Enrique Paredes Hernandez" userId="8f89c484-f3b0-48da-972a-a6b8c67019ee" providerId="ADAL" clId="{18FCC1B6-A9EC-4F99-B571-4E465CAD8521}" dt="2023-09-08T10:31:47.315" v="4" actId="20577"/>
        <pc:sldMkLst>
          <pc:docMk/>
          <pc:sldMk cId="3306678048" sldId="1015"/>
        </pc:sldMkLst>
        <pc:spChg chg="mod">
          <ac:chgData name="Manuel Enrique Paredes Hernandez" userId="8f89c484-f3b0-48da-972a-a6b8c67019ee" providerId="ADAL" clId="{18FCC1B6-A9EC-4F99-B571-4E465CAD8521}" dt="2023-09-08T10:31:47.315" v="4" actId="20577"/>
          <ac:spMkLst>
            <pc:docMk/>
            <pc:sldMk cId="3306678048" sldId="1015"/>
            <ac:spMk id="5" creationId="{1A5B4F13-2228-5910-04EB-FBABA551C6EA}"/>
          </ac:spMkLst>
        </pc:spChg>
      </pc:sldChg>
    </pc:docChg>
  </pc:docChgLst>
  <pc:docChgLst>
    <pc:chgData name="Paola Sophia Vargas Pachón" userId="1be34f31-51a3-441c-9b41-d03a4271246f" providerId="ADAL" clId="{FFC0EF0D-40D2-47FB-B3F0-8258EB0B6909}"/>
    <pc:docChg chg="modSld">
      <pc:chgData name="Paola Sophia Vargas Pachón" userId="1be34f31-51a3-441c-9b41-d03a4271246f" providerId="ADAL" clId="{FFC0EF0D-40D2-47FB-B3F0-8258EB0B6909}" dt="2023-09-08T13:18:16.527" v="3" actId="20577"/>
      <pc:docMkLst>
        <pc:docMk/>
      </pc:docMkLst>
      <pc:sldChg chg="modSp mod">
        <pc:chgData name="Paola Sophia Vargas Pachón" userId="1be34f31-51a3-441c-9b41-d03a4271246f" providerId="ADAL" clId="{FFC0EF0D-40D2-47FB-B3F0-8258EB0B6909}" dt="2023-09-08T13:18:16.527" v="3" actId="20577"/>
        <pc:sldMkLst>
          <pc:docMk/>
          <pc:sldMk cId="3454596774" sldId="1018"/>
        </pc:sldMkLst>
        <pc:graphicFrameChg chg="modGraphic">
          <ac:chgData name="Paola Sophia Vargas Pachón" userId="1be34f31-51a3-441c-9b41-d03a4271246f" providerId="ADAL" clId="{FFC0EF0D-40D2-47FB-B3F0-8258EB0B6909}" dt="2023-09-08T13:18:16.527" v="3" actId="20577"/>
          <ac:graphicFrameMkLst>
            <pc:docMk/>
            <pc:sldMk cId="3454596774" sldId="1018"/>
            <ac:graphicFrameMk id="2" creationId="{F676A210-C206-729C-4F01-DE4756CF05B9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https://danegovco-my.sharepoint.com/personal/psvargasp_dane_gov_co/Documents/Grupo%20ISE/ISE/2023/07%20Julio_ISE_2023/consolidado_ISE/Cuadros%20ppt%20agropecuario_Julio_2023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anegovco-my.sharepoint.com/personal/psvargasp_dane_gov_co/Documents/Grupo%20ISE/ISE/2023/07%20Julio_ISE_2023/consolidado_ISE/Cuadros%20ppt%20agropecuario_Julio_202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442109739343489"/>
          <c:y val="6.3194444444444442E-2"/>
          <c:w val="0.84827940443970862"/>
          <c:h val="0.63026550387951297"/>
        </c:manualLayout>
      </c:layout>
      <c:lineChart>
        <c:grouping val="standard"/>
        <c:varyColors val="0"/>
        <c:ser>
          <c:idx val="0"/>
          <c:order val="0"/>
          <c:tx>
            <c:strRef>
              <c:f>'[Cuadros ppt agropecuario_Julio_2023.xlsx]Papa yuca hortalizas'!$M$2</c:f>
              <c:strCache>
                <c:ptCount val="1"/>
                <c:pt idx="0">
                  <c:v>IPP papa</c:v>
                </c:pt>
              </c:strCache>
            </c:strRef>
          </c:tx>
          <c:marker>
            <c:symbol val="none"/>
          </c:marker>
          <c:dLbls>
            <c:dLbl>
              <c:idx val="1"/>
              <c:layout>
                <c:manualLayout>
                  <c:x val="-2.3556832440412952E-2"/>
                  <c:y val="-9.45328492701930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9B8-47E6-8210-BB4F9455484C}"/>
                </c:ext>
              </c:extLst>
            </c:dLbl>
            <c:dLbl>
              <c:idx val="3"/>
              <c:layout>
                <c:manualLayout>
                  <c:x val="-2.9919714191459421E-2"/>
                  <c:y val="4.97921114476589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9B8-47E6-8210-BB4F9455484C}"/>
                </c:ext>
              </c:extLst>
            </c:dLbl>
            <c:dLbl>
              <c:idx val="11"/>
              <c:layout>
                <c:manualLayout>
                  <c:x val="-2.708197468475999E-2"/>
                  <c:y val="-7.73360738926975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9B8-47E6-8210-BB4F9455484C}"/>
                </c:ext>
              </c:extLst>
            </c:dLbl>
            <c:dLbl>
              <c:idx val="12"/>
              <c:layout>
                <c:manualLayout>
                  <c:x val="-2.6485476205775599E-2"/>
                  <c:y val="5.44999083290274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9B8-47E6-8210-BB4F9455484C}"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'[Cuadros ppt agropecuario_Julio_2023.xlsx]Papa yuca hortalizas'!$L$34:$L$46</c:f>
              <c:numCache>
                <c:formatCode>mmm\-yy</c:formatCode>
                <c:ptCount val="13"/>
                <c:pt idx="0">
                  <c:v>44743</c:v>
                </c:pt>
                <c:pt idx="1">
                  <c:v>44774</c:v>
                </c:pt>
                <c:pt idx="2">
                  <c:v>44805</c:v>
                </c:pt>
                <c:pt idx="3">
                  <c:v>44835</c:v>
                </c:pt>
                <c:pt idx="4">
                  <c:v>44866</c:v>
                </c:pt>
                <c:pt idx="5">
                  <c:v>44896</c:v>
                </c:pt>
                <c:pt idx="6">
                  <c:v>44927</c:v>
                </c:pt>
                <c:pt idx="7">
                  <c:v>44958</c:v>
                </c:pt>
                <c:pt idx="8">
                  <c:v>44986</c:v>
                </c:pt>
                <c:pt idx="9">
                  <c:v>45017</c:v>
                </c:pt>
                <c:pt idx="10">
                  <c:v>45047</c:v>
                </c:pt>
                <c:pt idx="11">
                  <c:v>45078</c:v>
                </c:pt>
                <c:pt idx="12">
                  <c:v>45108</c:v>
                </c:pt>
              </c:numCache>
            </c:numRef>
          </c:cat>
          <c:val>
            <c:numRef>
              <c:f>'[Cuadros ppt agropecuario_Julio_2023.xlsx]Papa yuca hortalizas'!$M$34:$M$46</c:f>
              <c:numCache>
                <c:formatCode>0.0</c:formatCode>
                <c:ptCount val="13"/>
                <c:pt idx="0">
                  <c:v>18.101600907601153</c:v>
                </c:pt>
                <c:pt idx="1">
                  <c:v>4.7285464098073504</c:v>
                </c:pt>
                <c:pt idx="2">
                  <c:v>12.662278847895664</c:v>
                </c:pt>
                <c:pt idx="3">
                  <c:v>35.714285714285722</c:v>
                </c:pt>
                <c:pt idx="4">
                  <c:v>43.465602254050253</c:v>
                </c:pt>
                <c:pt idx="5">
                  <c:v>30.948607652252662</c:v>
                </c:pt>
                <c:pt idx="6">
                  <c:v>1.014001555728413</c:v>
                </c:pt>
                <c:pt idx="7">
                  <c:v>-15.925288180991998</c:v>
                </c:pt>
                <c:pt idx="8">
                  <c:v>-25.429189709064687</c:v>
                </c:pt>
                <c:pt idx="9">
                  <c:v>-32.830552804651987</c:v>
                </c:pt>
                <c:pt idx="10">
                  <c:v>-1.9991772932949345</c:v>
                </c:pt>
                <c:pt idx="11">
                  <c:v>6.4292878635907584</c:v>
                </c:pt>
                <c:pt idx="12">
                  <c:v>3.7197139502614931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EA4-489E-AE80-29451C76D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5262720"/>
        <c:axId val="146041664"/>
      </c:lineChart>
      <c:dateAx>
        <c:axId val="33526272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low"/>
        <c:crossAx val="146041664"/>
        <c:crosses val="autoZero"/>
        <c:auto val="1"/>
        <c:lblOffset val="100"/>
        <c:baseTimeUnit val="months"/>
      </c:dateAx>
      <c:valAx>
        <c:axId val="14604166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CO"/>
                  <a:t>Variación anual (%)</a:t>
                </a:r>
              </a:p>
            </c:rich>
          </c:tx>
          <c:overlay val="0"/>
        </c:title>
        <c:numFmt formatCode="0.0" sourceLinked="1"/>
        <c:majorTickMark val="out"/>
        <c:minorTickMark val="none"/>
        <c:tickLblPos val="nextTo"/>
        <c:crossAx val="33526272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>
          <a:latin typeface="Segoe UI" pitchFamily="34" charset="0"/>
          <a:ea typeface="Segoe UI" pitchFamily="34" charset="0"/>
          <a:cs typeface="Segoe UI" pitchFamily="34" charset="0"/>
        </a:defRPr>
      </a:pPr>
      <a:endParaRPr lang="es-CO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30"/>
      <c:rotY val="0"/>
      <c:rAngAx val="0"/>
    </c:view3D>
    <c:floor>
      <c:thickness val="0"/>
      <c:spPr>
        <a:noFill/>
        <a:ln w="6350" cap="flat" cmpd="sng" algn="ctr">
          <a:solidFill>
            <a:schemeClr val="tx1">
              <a:tint val="75000"/>
            </a:schemeClr>
          </a:solidFill>
          <a:prstDash val="solid"/>
          <a:round/>
        </a:ln>
        <a:effectLst/>
        <a:sp3d contourW="6350">
          <a:contourClr>
            <a:schemeClr val="tx1">
              <a:tint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3334933073279605E-2"/>
          <c:y val="0.14215471184736519"/>
          <c:w val="0.83739336429100208"/>
          <c:h val="0.70219000223676575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EC1C-45F3-B5E7-842C358FBA2E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EC1C-45F3-B5E7-842C358FBA2E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EC1C-45F3-B5E7-842C358FBA2E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EC1C-45F3-B5E7-842C358FBA2E}"/>
              </c:ext>
            </c:extLst>
          </c:dPt>
          <c:dLbls>
            <c:dLbl>
              <c:idx val="0"/>
              <c:layout>
                <c:manualLayout>
                  <c:x val="-3.7377443922715921E-2"/>
                  <c:y val="-6.830988011739103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C1C-45F3-B5E7-842C358FBA2E}"/>
                </c:ext>
              </c:extLst>
            </c:dLbl>
            <c:dLbl>
              <c:idx val="1"/>
              <c:layout>
                <c:manualLayout>
                  <c:x val="5.8837955301986107E-2"/>
                  <c:y val="-1.6537052920774286E-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1C-45F3-B5E7-842C358FBA2E}"/>
                </c:ext>
              </c:extLst>
            </c:dLbl>
            <c:dLbl>
              <c:idx val="2"/>
              <c:layout>
                <c:manualLayout>
                  <c:x val="-1.0934462493777011E-2"/>
                  <c:y val="2.614177325715999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C1C-45F3-B5E7-842C358FBA2E}"/>
                </c:ext>
              </c:extLst>
            </c:dLbl>
            <c:dLbl>
              <c:idx val="3"/>
              <c:layout>
                <c:manualLayout>
                  <c:x val="1.988956675202877E-2"/>
                  <c:y val="-4.784279656999473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C1C-45F3-B5E7-842C358FBA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'[Cuadros ppt agropecuario_Julio_2023.xlsx]0204.Palma de aceite'!$L$17:$L$20</c:f>
              <c:strCache>
                <c:ptCount val="4"/>
                <c:pt idx="0">
                  <c:v>Oriental</c:v>
                </c:pt>
                <c:pt idx="1">
                  <c:v>Suroccidental</c:v>
                </c:pt>
                <c:pt idx="2">
                  <c:v>Norte</c:v>
                </c:pt>
                <c:pt idx="3">
                  <c:v>Centro</c:v>
                </c:pt>
              </c:strCache>
            </c:strRef>
          </c:cat>
          <c:val>
            <c:numRef>
              <c:f>'[Cuadros ppt agropecuario_Julio_2023.xlsx]0204.Palma de aceite'!$P$17:$P$20</c:f>
              <c:numCache>
                <c:formatCode>0.0%</c:formatCode>
                <c:ptCount val="4"/>
                <c:pt idx="0">
                  <c:v>0.44371056019279959</c:v>
                </c:pt>
                <c:pt idx="1">
                  <c:v>5.2379700310959218E-2</c:v>
                </c:pt>
                <c:pt idx="2">
                  <c:v>0.1782498916067751</c:v>
                </c:pt>
                <c:pt idx="3">
                  <c:v>0.32565984788946623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79-4092-BCDF-CD21402787F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6350" cap="flat" cmpd="sng" algn="ctr">
      <a:noFill/>
      <a:prstDash val="solid"/>
      <a:round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D66B2-799E-4DF9-8DC2-56098E7CD6DF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D86B74AC-83DC-4175-A6DA-6BEB9EB65951}">
      <dgm:prSet phldr="0" custT="1"/>
      <dgm:spPr>
        <a:solidFill>
          <a:srgbClr val="B6004C"/>
        </a:solidFill>
      </dgm:spPr>
      <dgm:t>
        <a:bodyPr/>
        <a:lstStyle/>
        <a:p>
          <a:r>
            <a:rPr lang="es-CO" sz="2000" b="1">
              <a:latin typeface="Arial" panose="020B0604020202020204"/>
            </a:rPr>
            <a:t>Indicadores de Precios</a:t>
          </a:r>
          <a:endParaRPr lang="es-ES" sz="2000"/>
        </a:p>
      </dgm:t>
    </dgm:pt>
    <dgm:pt modelId="{7830145D-E174-4721-BF50-E8DFE2968770}" type="parTrans" cxnId="{10F79A9D-C57C-45E1-B03C-953C6AFE3867}">
      <dgm:prSet/>
      <dgm:spPr/>
      <dgm:t>
        <a:bodyPr/>
        <a:lstStyle/>
        <a:p>
          <a:endParaRPr lang="es-CO"/>
        </a:p>
      </dgm:t>
    </dgm:pt>
    <dgm:pt modelId="{D2A67797-F1CE-4E14-8A9A-D842F42A5836}" type="sibTrans" cxnId="{10F79A9D-C57C-45E1-B03C-953C6AFE3867}">
      <dgm:prSet/>
      <dgm:spPr/>
      <dgm:t>
        <a:bodyPr/>
        <a:lstStyle/>
        <a:p>
          <a:endParaRPr lang="es-CO"/>
        </a:p>
      </dgm:t>
    </dgm:pt>
    <dgm:pt modelId="{3E5D978A-8879-4CFA-92BD-639621A03538}">
      <dgm:prSet phldrT="[Texto]" custT="1"/>
      <dgm:spPr>
        <a:solidFill>
          <a:srgbClr val="4BACC6">
            <a:lumMod val="75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7000" tIns="0" rIns="127000" bIns="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>
              <a:solidFill>
                <a:prstClr val="white"/>
              </a:solidFill>
              <a:latin typeface="Segoe UI"/>
              <a:ea typeface="+mn-ea"/>
              <a:cs typeface="+mn-cs"/>
            </a:rPr>
            <a:t>Indicadores de Insumos</a:t>
          </a:r>
          <a:endParaRPr lang="es-CO" sz="2000" b="1" kern="1200">
            <a:solidFill>
              <a:prstClr val="white"/>
            </a:solidFill>
            <a:latin typeface="Segoe UI"/>
            <a:ea typeface="+mn-ea"/>
            <a:cs typeface="+mn-cs"/>
          </a:endParaRPr>
        </a:p>
      </dgm:t>
    </dgm:pt>
    <dgm:pt modelId="{795BE4CF-F9A5-4344-BB77-D5C9EA6A7ADC}" type="parTrans" cxnId="{C4B5DDD4-2B76-4EF0-917E-8BE3CA63B3C2}">
      <dgm:prSet/>
      <dgm:spPr/>
      <dgm:t>
        <a:bodyPr/>
        <a:lstStyle/>
        <a:p>
          <a:endParaRPr lang="es-CO"/>
        </a:p>
      </dgm:t>
    </dgm:pt>
    <dgm:pt modelId="{EBFDEB46-0638-4B5D-83B3-3E812C71FAC9}" type="sibTrans" cxnId="{C4B5DDD4-2B76-4EF0-917E-8BE3CA63B3C2}">
      <dgm:prSet/>
      <dgm:spPr/>
      <dgm:t>
        <a:bodyPr/>
        <a:lstStyle/>
        <a:p>
          <a:endParaRPr lang="es-CO"/>
        </a:p>
      </dgm:t>
    </dgm:pt>
    <dgm:pt modelId="{910487BE-06A4-42FD-B2CE-269AD1FB0E48}">
      <dgm:prSet phldr="0" custT="1"/>
      <dgm:spPr>
        <a:solidFill>
          <a:srgbClr val="4BACC6">
            <a:lumMod val="75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7000" tIns="0" rIns="127000" bIns="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>
              <a:solidFill>
                <a:prstClr val="white"/>
              </a:solidFill>
              <a:latin typeface="Segoe UI"/>
              <a:ea typeface="+mn-ea"/>
              <a:cs typeface="+mn-cs"/>
            </a:rPr>
            <a:t>Condiciones Agroclimáticas</a:t>
          </a:r>
        </a:p>
      </dgm:t>
    </dgm:pt>
    <dgm:pt modelId="{18A3EB82-05F1-4326-998E-5F2951763445}" type="parTrans" cxnId="{C3574D95-F517-4884-BF79-DE10CA87326E}">
      <dgm:prSet/>
      <dgm:spPr/>
      <dgm:t>
        <a:bodyPr/>
        <a:lstStyle/>
        <a:p>
          <a:endParaRPr lang="es-CO"/>
        </a:p>
      </dgm:t>
    </dgm:pt>
    <dgm:pt modelId="{905B469E-110D-440A-BBFD-49C04AA4E7C6}" type="sibTrans" cxnId="{C3574D95-F517-4884-BF79-DE10CA87326E}">
      <dgm:prSet/>
      <dgm:spPr/>
      <dgm:t>
        <a:bodyPr/>
        <a:lstStyle/>
        <a:p>
          <a:endParaRPr lang="es-CO"/>
        </a:p>
      </dgm:t>
    </dgm:pt>
    <dgm:pt modelId="{C6D871B0-EE0E-480B-9E63-46BE87EA67BA}">
      <dgm:prSet phldrT="[Texto]" custT="1"/>
      <dgm:spPr>
        <a:solidFill>
          <a:srgbClr val="B6004C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27000" tIns="0" rIns="127000" bIns="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Oferta Agro-Alimentaria</a:t>
          </a:r>
        </a:p>
      </dgm:t>
    </dgm:pt>
    <dgm:pt modelId="{7ECBCB1E-C635-4F36-A236-0EBA73A14963}" type="parTrans" cxnId="{863A5D51-86F4-44BF-8FEA-042AF12D504F}">
      <dgm:prSet/>
      <dgm:spPr/>
      <dgm:t>
        <a:bodyPr/>
        <a:lstStyle/>
        <a:p>
          <a:endParaRPr lang="es-CO"/>
        </a:p>
      </dgm:t>
    </dgm:pt>
    <dgm:pt modelId="{7C6566B1-8959-48B5-8E79-95D35C01D637}" type="sibTrans" cxnId="{863A5D51-86F4-44BF-8FEA-042AF12D504F}">
      <dgm:prSet/>
      <dgm:spPr/>
      <dgm:t>
        <a:bodyPr/>
        <a:lstStyle/>
        <a:p>
          <a:endParaRPr lang="es-CO"/>
        </a:p>
      </dgm:t>
    </dgm:pt>
    <dgm:pt modelId="{02FF6E1F-267C-4DC7-BCB1-4E0C2DA65690}" type="pres">
      <dgm:prSet presAssocID="{EBFD66B2-799E-4DF9-8DC2-56098E7CD6DF}" presName="Name0" presStyleCnt="0">
        <dgm:presLayoutVars>
          <dgm:dir/>
          <dgm:resizeHandles val="exact"/>
        </dgm:presLayoutVars>
      </dgm:prSet>
      <dgm:spPr/>
    </dgm:pt>
    <dgm:pt modelId="{E332EE9B-439D-46D8-84DC-AE80ADF2F021}" type="pres">
      <dgm:prSet presAssocID="{910487BE-06A4-42FD-B2CE-269AD1FB0E48}" presName="node" presStyleLbl="node1" presStyleIdx="0" presStyleCnt="4" custScaleX="144148">
        <dgm:presLayoutVars>
          <dgm:bulletEnabled val="1"/>
        </dgm:presLayoutVars>
      </dgm:prSet>
      <dgm:spPr>
        <a:xfrm rot="16200000">
          <a:off x="46944" y="-44163"/>
          <a:ext cx="2063750" cy="2152076"/>
        </a:xfrm>
        <a:prstGeom prst="flowChartManualOperation">
          <a:avLst/>
        </a:prstGeom>
      </dgm:spPr>
    </dgm:pt>
    <dgm:pt modelId="{CF8F32FC-1989-4EC4-BF8C-57E18A257C89}" type="pres">
      <dgm:prSet presAssocID="{905B469E-110D-440A-BBFD-49C04AA4E7C6}" presName="sibTrans" presStyleCnt="0"/>
      <dgm:spPr/>
    </dgm:pt>
    <dgm:pt modelId="{2E70ACEF-EBFC-406F-B9E4-ADF3DF8D0C74}" type="pres">
      <dgm:prSet presAssocID="{D86B74AC-83DC-4175-A6DA-6BEB9EB65951}" presName="node" presStyleLbl="node1" presStyleIdx="1" presStyleCnt="4" custScaleX="140978">
        <dgm:presLayoutVars>
          <dgm:bulletEnabled val="1"/>
        </dgm:presLayoutVars>
      </dgm:prSet>
      <dgm:spPr/>
    </dgm:pt>
    <dgm:pt modelId="{B7770FD4-9725-4BC0-9604-C851F0D3E317}" type="pres">
      <dgm:prSet presAssocID="{D2A67797-F1CE-4E14-8A9A-D842F42A5836}" presName="sibTrans" presStyleCnt="0"/>
      <dgm:spPr/>
    </dgm:pt>
    <dgm:pt modelId="{18CDA27D-CC66-45BA-BA58-36D8F9EB00EF}" type="pres">
      <dgm:prSet presAssocID="{3E5D978A-8879-4CFA-92BD-639621A03538}" presName="node" presStyleLbl="node1" presStyleIdx="2" presStyleCnt="4" custScaleX="116085">
        <dgm:presLayoutVars>
          <dgm:bulletEnabled val="1"/>
        </dgm:presLayoutVars>
      </dgm:prSet>
      <dgm:spPr>
        <a:xfrm rot="16200000">
          <a:off x="4318229" y="165321"/>
          <a:ext cx="2063750" cy="1733106"/>
        </a:xfrm>
        <a:prstGeom prst="flowChartManualOperation">
          <a:avLst/>
        </a:prstGeom>
      </dgm:spPr>
    </dgm:pt>
    <dgm:pt modelId="{F2A949EE-284D-4174-97E5-D23C6AFA8AB1}" type="pres">
      <dgm:prSet presAssocID="{EBFDEB46-0638-4B5D-83B3-3E812C71FAC9}" presName="sibTrans" presStyleCnt="0"/>
      <dgm:spPr/>
    </dgm:pt>
    <dgm:pt modelId="{1A975830-BAF9-4A3C-9E93-4E06AF450CB3}" type="pres">
      <dgm:prSet presAssocID="{C6D871B0-EE0E-480B-9E63-46BE87EA67BA}" presName="node" presStyleLbl="node1" presStyleIdx="3" presStyleCnt="4" custScaleX="130930">
        <dgm:presLayoutVars>
          <dgm:bulletEnabled val="1"/>
        </dgm:presLayoutVars>
      </dgm:prSet>
      <dgm:spPr>
        <a:xfrm rot="16200000">
          <a:off x="6274122" y="54506"/>
          <a:ext cx="2063750" cy="1954736"/>
        </a:xfrm>
        <a:prstGeom prst="flowChartManualOperation">
          <a:avLst/>
        </a:prstGeom>
      </dgm:spPr>
    </dgm:pt>
  </dgm:ptLst>
  <dgm:cxnLst>
    <dgm:cxn modelId="{7C08E139-5F4D-4C79-8DB4-1A51A1343343}" type="presOf" srcId="{910487BE-06A4-42FD-B2CE-269AD1FB0E48}" destId="{E332EE9B-439D-46D8-84DC-AE80ADF2F021}" srcOrd="0" destOrd="0" presId="urn:microsoft.com/office/officeart/2005/8/layout/hList6"/>
    <dgm:cxn modelId="{A447FA50-2C95-4A3F-BF71-1E21A721323A}" type="presOf" srcId="{C6D871B0-EE0E-480B-9E63-46BE87EA67BA}" destId="{1A975830-BAF9-4A3C-9E93-4E06AF450CB3}" srcOrd="0" destOrd="0" presId="urn:microsoft.com/office/officeart/2005/8/layout/hList6"/>
    <dgm:cxn modelId="{863A5D51-86F4-44BF-8FEA-042AF12D504F}" srcId="{EBFD66B2-799E-4DF9-8DC2-56098E7CD6DF}" destId="{C6D871B0-EE0E-480B-9E63-46BE87EA67BA}" srcOrd="3" destOrd="0" parTransId="{7ECBCB1E-C635-4F36-A236-0EBA73A14963}" sibTransId="{7C6566B1-8959-48B5-8E79-95D35C01D637}"/>
    <dgm:cxn modelId="{7ECEB277-54D0-4EEC-A7CD-5070D9BD0832}" type="presOf" srcId="{EBFD66B2-799E-4DF9-8DC2-56098E7CD6DF}" destId="{02FF6E1F-267C-4DC7-BCB1-4E0C2DA65690}" srcOrd="0" destOrd="0" presId="urn:microsoft.com/office/officeart/2005/8/layout/hList6"/>
    <dgm:cxn modelId="{C3574D95-F517-4884-BF79-DE10CA87326E}" srcId="{EBFD66B2-799E-4DF9-8DC2-56098E7CD6DF}" destId="{910487BE-06A4-42FD-B2CE-269AD1FB0E48}" srcOrd="0" destOrd="0" parTransId="{18A3EB82-05F1-4326-998E-5F2951763445}" sibTransId="{905B469E-110D-440A-BBFD-49C04AA4E7C6}"/>
    <dgm:cxn modelId="{10F79A9D-C57C-45E1-B03C-953C6AFE3867}" srcId="{EBFD66B2-799E-4DF9-8DC2-56098E7CD6DF}" destId="{D86B74AC-83DC-4175-A6DA-6BEB9EB65951}" srcOrd="1" destOrd="0" parTransId="{7830145D-E174-4721-BF50-E8DFE2968770}" sibTransId="{D2A67797-F1CE-4E14-8A9A-D842F42A5836}"/>
    <dgm:cxn modelId="{00A9E79F-0E82-48BD-BCED-4D91F8D7ED7E}" type="presOf" srcId="{3E5D978A-8879-4CFA-92BD-639621A03538}" destId="{18CDA27D-CC66-45BA-BA58-36D8F9EB00EF}" srcOrd="0" destOrd="0" presId="urn:microsoft.com/office/officeart/2005/8/layout/hList6"/>
    <dgm:cxn modelId="{C5359DAC-DE81-41F4-A05D-79684CB9E9C1}" type="presOf" srcId="{D86B74AC-83DC-4175-A6DA-6BEB9EB65951}" destId="{2E70ACEF-EBFC-406F-B9E4-ADF3DF8D0C74}" srcOrd="0" destOrd="0" presId="urn:microsoft.com/office/officeart/2005/8/layout/hList6"/>
    <dgm:cxn modelId="{C4B5DDD4-2B76-4EF0-917E-8BE3CA63B3C2}" srcId="{EBFD66B2-799E-4DF9-8DC2-56098E7CD6DF}" destId="{3E5D978A-8879-4CFA-92BD-639621A03538}" srcOrd="2" destOrd="0" parTransId="{795BE4CF-F9A5-4344-BB77-D5C9EA6A7ADC}" sibTransId="{EBFDEB46-0638-4B5D-83B3-3E812C71FAC9}"/>
    <dgm:cxn modelId="{59165223-28CE-44CA-96BD-11F96FEBE26A}" type="presParOf" srcId="{02FF6E1F-267C-4DC7-BCB1-4E0C2DA65690}" destId="{E332EE9B-439D-46D8-84DC-AE80ADF2F021}" srcOrd="0" destOrd="0" presId="urn:microsoft.com/office/officeart/2005/8/layout/hList6"/>
    <dgm:cxn modelId="{41D38F97-8388-4CDD-8B28-5A73989A381A}" type="presParOf" srcId="{02FF6E1F-267C-4DC7-BCB1-4E0C2DA65690}" destId="{CF8F32FC-1989-4EC4-BF8C-57E18A257C89}" srcOrd="1" destOrd="0" presId="urn:microsoft.com/office/officeart/2005/8/layout/hList6"/>
    <dgm:cxn modelId="{09EFF755-B252-4E6A-A2FA-02751237F083}" type="presParOf" srcId="{02FF6E1F-267C-4DC7-BCB1-4E0C2DA65690}" destId="{2E70ACEF-EBFC-406F-B9E4-ADF3DF8D0C74}" srcOrd="2" destOrd="0" presId="urn:microsoft.com/office/officeart/2005/8/layout/hList6"/>
    <dgm:cxn modelId="{B17819B3-9C90-4BEC-9682-138F13B3EB9B}" type="presParOf" srcId="{02FF6E1F-267C-4DC7-BCB1-4E0C2DA65690}" destId="{B7770FD4-9725-4BC0-9604-C851F0D3E317}" srcOrd="3" destOrd="0" presId="urn:microsoft.com/office/officeart/2005/8/layout/hList6"/>
    <dgm:cxn modelId="{3FE50C4C-3D94-4BEE-A723-3D7CD4018FF7}" type="presParOf" srcId="{02FF6E1F-267C-4DC7-BCB1-4E0C2DA65690}" destId="{18CDA27D-CC66-45BA-BA58-36D8F9EB00EF}" srcOrd="4" destOrd="0" presId="urn:microsoft.com/office/officeart/2005/8/layout/hList6"/>
    <dgm:cxn modelId="{C06EB46D-4D89-4549-A838-497EB44CC1C3}" type="presParOf" srcId="{02FF6E1F-267C-4DC7-BCB1-4E0C2DA65690}" destId="{F2A949EE-284D-4174-97E5-D23C6AFA8AB1}" srcOrd="5" destOrd="0" presId="urn:microsoft.com/office/officeart/2005/8/layout/hList6"/>
    <dgm:cxn modelId="{2CA73DCF-E248-443F-9A78-312A99468C91}" type="presParOf" srcId="{02FF6E1F-267C-4DC7-BCB1-4E0C2DA65690}" destId="{1A975830-BAF9-4A3C-9E93-4E06AF450CB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2EE9B-439D-46D8-84DC-AE80ADF2F021}">
      <dsp:nvSpPr>
        <dsp:cNvPr id="0" name=""/>
        <dsp:cNvSpPr/>
      </dsp:nvSpPr>
      <dsp:spPr>
        <a:xfrm rot="16200000">
          <a:off x="46944" y="-44163"/>
          <a:ext cx="2063750" cy="2152076"/>
        </a:xfrm>
        <a:prstGeom prst="flowChartManualOperation">
          <a:avLst/>
        </a:prstGeom>
        <a:solidFill>
          <a:srgbClr val="4BACC6">
            <a:lumMod val="75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>
              <a:solidFill>
                <a:prstClr val="white"/>
              </a:solidFill>
              <a:latin typeface="Segoe UI"/>
              <a:ea typeface="+mn-ea"/>
              <a:cs typeface="+mn-cs"/>
            </a:rPr>
            <a:t>Condiciones Agroclimáticas</a:t>
          </a:r>
        </a:p>
      </dsp:txBody>
      <dsp:txXfrm rot="5400000">
        <a:off x="2781" y="412750"/>
        <a:ext cx="2152076" cy="1238250"/>
      </dsp:txXfrm>
    </dsp:sp>
    <dsp:sp modelId="{2E70ACEF-EBFC-406F-B9E4-ADF3DF8D0C74}">
      <dsp:nvSpPr>
        <dsp:cNvPr id="0" name=""/>
        <dsp:cNvSpPr/>
      </dsp:nvSpPr>
      <dsp:spPr>
        <a:xfrm rot="16200000">
          <a:off x="2287329" y="-20499"/>
          <a:ext cx="2063750" cy="2104749"/>
        </a:xfrm>
        <a:prstGeom prst="flowChartManualOperation">
          <a:avLst/>
        </a:prstGeom>
        <a:solidFill>
          <a:srgbClr val="B6004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>
              <a:latin typeface="Arial" panose="020B0604020202020204"/>
            </a:rPr>
            <a:t>Indicadores de Precios</a:t>
          </a:r>
          <a:endParaRPr lang="es-ES" sz="2000" kern="1200"/>
        </a:p>
      </dsp:txBody>
      <dsp:txXfrm rot="5400000">
        <a:off x="2266830" y="412750"/>
        <a:ext cx="2104749" cy="1238250"/>
      </dsp:txXfrm>
    </dsp:sp>
    <dsp:sp modelId="{18CDA27D-CC66-45BA-BA58-36D8F9EB00EF}">
      <dsp:nvSpPr>
        <dsp:cNvPr id="0" name=""/>
        <dsp:cNvSpPr/>
      </dsp:nvSpPr>
      <dsp:spPr>
        <a:xfrm rot="16200000">
          <a:off x="4318229" y="165321"/>
          <a:ext cx="2063750" cy="1733106"/>
        </a:xfrm>
        <a:prstGeom prst="flowChartManualOperation">
          <a:avLst/>
        </a:prstGeom>
        <a:solidFill>
          <a:srgbClr val="4BACC6">
            <a:lumMod val="75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>
              <a:solidFill>
                <a:prstClr val="white"/>
              </a:solidFill>
              <a:latin typeface="Segoe UI"/>
              <a:ea typeface="+mn-ea"/>
              <a:cs typeface="+mn-cs"/>
            </a:rPr>
            <a:t>Indicadores de Insumos</a:t>
          </a:r>
          <a:endParaRPr lang="es-CO" sz="2000" b="1" kern="1200">
            <a:solidFill>
              <a:prstClr val="white"/>
            </a:solidFill>
            <a:latin typeface="Segoe UI"/>
            <a:ea typeface="+mn-ea"/>
            <a:cs typeface="+mn-cs"/>
          </a:endParaRPr>
        </a:p>
      </dsp:txBody>
      <dsp:txXfrm rot="5400000">
        <a:off x="4483551" y="412749"/>
        <a:ext cx="1733106" cy="1238250"/>
      </dsp:txXfrm>
    </dsp:sp>
    <dsp:sp modelId="{1A975830-BAF9-4A3C-9E93-4E06AF450CB3}">
      <dsp:nvSpPr>
        <dsp:cNvPr id="0" name=""/>
        <dsp:cNvSpPr/>
      </dsp:nvSpPr>
      <dsp:spPr>
        <a:xfrm rot="16200000">
          <a:off x="6274122" y="54506"/>
          <a:ext cx="2063750" cy="1954736"/>
        </a:xfrm>
        <a:prstGeom prst="flowChartManualOperation">
          <a:avLst/>
        </a:prstGeom>
        <a:solidFill>
          <a:srgbClr val="B6004C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Oferta Agro-Alimentaria</a:t>
          </a:r>
        </a:p>
      </dsp:txBody>
      <dsp:txXfrm rot="5400000">
        <a:off x="6328629" y="412749"/>
        <a:ext cx="1954736" cy="1238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0.01495</cdr:x>
      <cdr:y>0.94512</cdr:y>
    </cdr:from>
    <cdr:to>
      <cdr:x>0.40879</cdr:x>
      <cdr:y>0.99646</cdr:y>
    </cdr:to>
    <cdr:sp macro="" textlink="">
      <cdr:nvSpPr>
        <cdr:cNvPr id="2" name="object 18">
          <a:extLst xmlns:a="http://schemas.openxmlformats.org/drawingml/2006/main">
            <a:ext uri="{FF2B5EF4-FFF2-40B4-BE49-F238E27FC236}">
              <a16:creationId xmlns:a16="http://schemas.microsoft.com/office/drawing/2014/main" id="{AA9340E5-2808-CA4E-8F69-7249527CB167}"/>
            </a:ext>
          </a:extLst>
        </cdr:cNvPr>
        <cdr:cNvSpPr txBox="1"/>
      </cdr:nvSpPr>
      <cdr:spPr>
        <a:xfrm xmlns:a="http://schemas.openxmlformats.org/drawingml/2006/main">
          <a:off x="107366" y="2601378"/>
          <a:ext cx="2828418" cy="1413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wrap="square" lIns="0" tIns="6985" rIns="0" bIns="0" rtlCol="0">
          <a:spAutoFit/>
        </a:bodyPr>
        <a:lstStyle xmlns:a="http://schemas.openxmlformats.org/drawingml/2006/main">
          <a:defPPr>
            <a:defRPr lang="es-E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12700" marR="5080">
            <a:lnSpc>
              <a:spcPct val="104099"/>
            </a:lnSpc>
            <a:spcBef>
              <a:spcPts val="55"/>
            </a:spcBef>
          </a:pPr>
          <a:r>
            <a:rPr sz="900" spc="15" dirty="0">
              <a:solidFill>
                <a:srgbClr val="404040"/>
              </a:solidFill>
              <a:latin typeface="+mj-lt"/>
              <a:cs typeface="Arial"/>
            </a:rPr>
            <a:t>Fuente: </a:t>
          </a:r>
          <a:r>
            <a:rPr lang="es-CO" sz="900" spc="15" dirty="0">
              <a:solidFill>
                <a:srgbClr val="404040"/>
              </a:solidFill>
              <a:latin typeface="+mj-lt"/>
              <a:cs typeface="Arial"/>
            </a:rPr>
            <a:t>Fedepapa</a:t>
          </a:r>
          <a:endParaRPr sz="900" dirty="0">
            <a:solidFill>
              <a:srgbClr val="404040"/>
            </a:solidFill>
            <a:latin typeface="+mj-lt"/>
            <a:cs typeface="Arial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09733-6C35-0144-8DCF-77480CA47BBE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A825F-C5BC-0945-9745-BFEF151ECA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02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A825F-C5BC-0945-9745-BFEF151ECAA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886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A825F-C5BC-0945-9745-BFEF151ECAA1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68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785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02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92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53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83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28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99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97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17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heme" Target="../theme/theme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1.jpg"/><Relationship Id="rId9" Type="http://schemas.openxmlformats.org/officeDocument/2006/relationships/image" Target="../media/image7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EF49CF2-C024-0CF1-F5A6-1B65F77B30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90" y="2008"/>
            <a:ext cx="9141619" cy="5139483"/>
          </a:xfrm>
          <a:prstGeom prst="rect">
            <a:avLst/>
          </a:prstGeom>
        </p:spPr>
      </p:pic>
      <p:pic>
        <p:nvPicPr>
          <p:cNvPr id="7" name="Imagen 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5534152-4F86-E4B0-0167-23101F670A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3554" y="328701"/>
            <a:ext cx="1495726" cy="520940"/>
          </a:xfrm>
          <a:prstGeom prst="rect">
            <a:avLst/>
          </a:prstGeom>
        </p:spPr>
      </p:pic>
      <p:pic>
        <p:nvPicPr>
          <p:cNvPr id="8" name="Gráfico 19">
            <a:extLst>
              <a:ext uri="{FF2B5EF4-FFF2-40B4-BE49-F238E27FC236}">
                <a16:creationId xmlns:a16="http://schemas.microsoft.com/office/drawing/2014/main" id="{528E4ABB-3E0E-E1BD-2E89-67CF9BDB932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7353893" y="365671"/>
            <a:ext cx="1557494" cy="4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2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676EC0DB-2442-6FEB-29A3-4040794C89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90" y="2008"/>
            <a:ext cx="9141619" cy="5139483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6E15F9AE-EED5-D946-E486-BB53D023ACA7}"/>
              </a:ext>
            </a:extLst>
          </p:cNvPr>
          <p:cNvGrpSpPr/>
          <p:nvPr userDrawn="1"/>
        </p:nvGrpSpPr>
        <p:grpSpPr>
          <a:xfrm>
            <a:off x="5021580" y="4655679"/>
            <a:ext cx="3979004" cy="307632"/>
            <a:chOff x="4694721" y="4336553"/>
            <a:chExt cx="4228043" cy="326886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19AF747-4B08-4416-6F9D-00081F412761}"/>
                </a:ext>
              </a:extLst>
            </p:cNvPr>
            <p:cNvSpPr txBox="1"/>
            <p:nvPr/>
          </p:nvSpPr>
          <p:spPr>
            <a:xfrm>
              <a:off x="4919161" y="4365664"/>
              <a:ext cx="1030334" cy="19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es-CO" sz="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DANEColombia</a:t>
              </a:r>
              <a:endParaRPr lang="es-CO" sz="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338346A-2434-C722-7C4F-DF56E4D551F7}"/>
                </a:ext>
              </a:extLst>
            </p:cNvPr>
            <p:cNvSpPr txBox="1"/>
            <p:nvPr/>
          </p:nvSpPr>
          <p:spPr>
            <a:xfrm>
              <a:off x="6010689" y="4365664"/>
              <a:ext cx="1030334" cy="19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@DANE_Colombia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5B35570-0FEE-C004-739D-6F9DA30766A6}"/>
                </a:ext>
              </a:extLst>
            </p:cNvPr>
            <p:cNvSpPr txBox="1"/>
            <p:nvPr/>
          </p:nvSpPr>
          <p:spPr>
            <a:xfrm>
              <a:off x="7091711" y="4365664"/>
              <a:ext cx="1030334" cy="19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@DANEColombia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111EF5C-3684-9FD6-ED25-048C52865B56}"/>
                </a:ext>
              </a:extLst>
            </p:cNvPr>
            <p:cNvSpPr txBox="1"/>
            <p:nvPr/>
          </p:nvSpPr>
          <p:spPr>
            <a:xfrm>
              <a:off x="8123648" y="4373068"/>
              <a:ext cx="7991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es-CO" sz="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DANEColombia</a:t>
              </a:r>
              <a:endParaRPr lang="es-CO" sz="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6F6A4A57-E818-C087-4E75-D623FA155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92768"/>
            <a:stretch/>
          </p:blipFill>
          <p:spPr>
            <a:xfrm>
              <a:off x="4694721" y="4336554"/>
              <a:ext cx="295267" cy="26731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8FD9E8CC-7CE6-DF56-ECD9-C85D73F60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2832" t="-2567" r="39936" b="-19722"/>
            <a:stretch/>
          </p:blipFill>
          <p:spPr>
            <a:xfrm>
              <a:off x="6879102" y="4336553"/>
              <a:ext cx="295268" cy="326886"/>
            </a:xfrm>
            <a:prstGeom prst="rect">
              <a:avLst/>
            </a:prstGeom>
          </p:spPr>
        </p:pic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8AE7AE3E-5958-E96C-A839-B0E2B32A3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78957" t="-2567" r="13063" b="-9019"/>
            <a:stretch/>
          </p:blipFill>
          <p:spPr>
            <a:xfrm>
              <a:off x="7885663" y="4337729"/>
              <a:ext cx="325808" cy="298274"/>
            </a:xfrm>
            <a:prstGeom prst="rect">
              <a:avLst/>
            </a:prstGeom>
          </p:spPr>
        </p:pic>
      </p:grpSp>
      <p:pic>
        <p:nvPicPr>
          <p:cNvPr id="5" name="Imagen 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13AB6801-0E52-A89B-C446-95CC53341D0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3554" y="328701"/>
            <a:ext cx="1495726" cy="52094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E313B824-E8A7-5237-99BD-5DD6B4367A2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5911" y="4720519"/>
            <a:ext cx="147901" cy="138809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43F6A33E-40A1-8926-024F-A6E5A11562F7}"/>
              </a:ext>
            </a:extLst>
          </p:cNvPr>
          <p:cNvSpPr/>
          <p:nvPr userDrawn="1"/>
        </p:nvSpPr>
        <p:spPr>
          <a:xfrm>
            <a:off x="6057900" y="4655679"/>
            <a:ext cx="252427" cy="251565"/>
          </a:xfrm>
          <a:prstGeom prst="rect">
            <a:avLst/>
          </a:prstGeom>
          <a:noFill/>
          <a:ln w="6350">
            <a:solidFill>
              <a:srgbClr val="55427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996A1C4A-7E30-6938-53B7-776328E49DF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7353893" y="365671"/>
            <a:ext cx="1557494" cy="4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7F46BD8-4286-1B53-4A09-53FE8800E5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76" y="521"/>
            <a:ext cx="9138447" cy="5142458"/>
          </a:xfrm>
          <a:prstGeom prst="rect">
            <a:avLst/>
          </a:prstGeom>
        </p:spPr>
      </p:pic>
      <p:pic>
        <p:nvPicPr>
          <p:cNvPr id="5" name="Imagen 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88343A2-4EDA-F487-80D6-B715F0A508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3554" y="328701"/>
            <a:ext cx="1495726" cy="520940"/>
          </a:xfrm>
          <a:prstGeom prst="rect">
            <a:avLst/>
          </a:prstGeom>
        </p:spPr>
      </p:pic>
      <p:pic>
        <p:nvPicPr>
          <p:cNvPr id="7" name="Gráfico 19">
            <a:extLst>
              <a:ext uri="{FF2B5EF4-FFF2-40B4-BE49-F238E27FC236}">
                <a16:creationId xmlns:a16="http://schemas.microsoft.com/office/drawing/2014/main" id="{9372D434-3A03-2494-1715-924BB23112D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353893" y="365671"/>
            <a:ext cx="1557494" cy="4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14C6B00-5013-D24B-314B-84386DA89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85000"/>
          </a:blip>
          <a:srcRect r="94843"/>
          <a:stretch/>
        </p:blipFill>
        <p:spPr>
          <a:xfrm>
            <a:off x="1190" y="669"/>
            <a:ext cx="471421" cy="5142161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164C884-0050-295E-FA98-EA1F2C7ACA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737" y="224370"/>
            <a:ext cx="216002" cy="2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B8ED58A-3617-D870-DC4B-4C3614EB0D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776" y="521"/>
            <a:ext cx="9138447" cy="5142458"/>
          </a:xfrm>
          <a:prstGeom prst="rect">
            <a:avLst/>
          </a:prstGeom>
        </p:spPr>
      </p:pic>
      <p:pic>
        <p:nvPicPr>
          <p:cNvPr id="6" name="Imagen 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85C9959-FC83-9CA8-4FC5-94266FBE5C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3554" y="328701"/>
            <a:ext cx="1495726" cy="520940"/>
          </a:xfrm>
          <a:prstGeom prst="rect">
            <a:avLst/>
          </a:prstGeom>
        </p:spPr>
      </p:pic>
      <p:pic>
        <p:nvPicPr>
          <p:cNvPr id="7" name="Gráfico 19">
            <a:extLst>
              <a:ext uri="{FF2B5EF4-FFF2-40B4-BE49-F238E27FC236}">
                <a16:creationId xmlns:a16="http://schemas.microsoft.com/office/drawing/2014/main" id="{82418AE2-87E1-14C9-99C0-E3321EB75C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7353893" y="365671"/>
            <a:ext cx="1557494" cy="4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0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21.xml"/><Relationship Id="rId18" Type="http://schemas.openxmlformats.org/officeDocument/2006/relationships/slide" Target="slide57.xml"/><Relationship Id="rId3" Type="http://schemas.openxmlformats.org/officeDocument/2006/relationships/slide" Target="slide19.xml"/><Relationship Id="rId7" Type="http://schemas.openxmlformats.org/officeDocument/2006/relationships/slide" Target="slide47.xml"/><Relationship Id="rId12" Type="http://schemas.openxmlformats.org/officeDocument/2006/relationships/slide" Target="slide18.xml"/><Relationship Id="rId17" Type="http://schemas.openxmlformats.org/officeDocument/2006/relationships/slide" Target="slide51.xml"/><Relationship Id="rId2" Type="http://schemas.openxmlformats.org/officeDocument/2006/relationships/slide" Target="slide45.xml"/><Relationship Id="rId16" Type="http://schemas.openxmlformats.org/officeDocument/2006/relationships/slide" Target="slide17.xml"/><Relationship Id="rId20" Type="http://schemas.openxmlformats.org/officeDocument/2006/relationships/slide" Target="slide5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34.xml"/><Relationship Id="rId5" Type="http://schemas.openxmlformats.org/officeDocument/2006/relationships/slide" Target="slide42.xml"/><Relationship Id="rId15" Type="http://schemas.openxmlformats.org/officeDocument/2006/relationships/slide" Target="slide37.xml"/><Relationship Id="rId10" Type="http://schemas.openxmlformats.org/officeDocument/2006/relationships/slide" Target="slide29.xml"/><Relationship Id="rId19" Type="http://schemas.openxmlformats.org/officeDocument/2006/relationships/slide" Target="slide55.xml"/><Relationship Id="rId4" Type="http://schemas.openxmlformats.org/officeDocument/2006/relationships/slide" Target="slide27.xml"/><Relationship Id="rId9" Type="http://schemas.openxmlformats.org/officeDocument/2006/relationships/slide" Target="slide44.xml"/><Relationship Id="rId14" Type="http://schemas.openxmlformats.org/officeDocument/2006/relationships/slide" Target="slide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53">
            <a:extLst>
              <a:ext uri="{FF2B5EF4-FFF2-40B4-BE49-F238E27FC236}">
                <a16:creationId xmlns:a16="http://schemas.microsoft.com/office/drawing/2014/main" id="{4B38DD41-35D6-4BB5-ADB0-1306C9E331E5}"/>
              </a:ext>
            </a:extLst>
          </p:cNvPr>
          <p:cNvSpPr txBox="1">
            <a:spLocks/>
          </p:cNvSpPr>
          <p:nvPr/>
        </p:nvSpPr>
        <p:spPr>
          <a:xfrm>
            <a:off x="4800600" y="1267109"/>
            <a:ext cx="4030447" cy="127175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s-ES" sz="2000" b="1" dirty="0">
                <a:solidFill>
                  <a:srgbClr val="B6004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ES" sz="2400" b="1" i="0" u="none" strike="noStrike" baseline="0" dirty="0">
                <a:solidFill>
                  <a:srgbClr val="B6004C"/>
                </a:solidFill>
                <a:latin typeface="+mj-lt"/>
              </a:rPr>
              <a:t>PRESENTACION DE RESULTADOS Sección A: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s-ES" sz="2400" b="1" i="0" u="none" strike="noStrike" baseline="0" dirty="0">
                <a:solidFill>
                  <a:srgbClr val="B6004C"/>
                </a:solidFill>
                <a:latin typeface="+mj-lt"/>
              </a:rPr>
              <a:t>Agricultura, ganadería, caza, silvicultura y pesca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791200" y="4859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>
              <a:solidFill>
                <a:srgbClr val="B6004B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0867AD0-F82C-0D4F-A091-6A1F2891A665}"/>
              </a:ext>
            </a:extLst>
          </p:cNvPr>
          <p:cNvSpPr txBox="1"/>
          <p:nvPr/>
        </p:nvSpPr>
        <p:spPr>
          <a:xfrm>
            <a:off x="6055738" y="4409438"/>
            <a:ext cx="2866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Bef>
                <a:spcPts val="125"/>
              </a:spcBef>
              <a:buNone/>
            </a:pPr>
            <a:r>
              <a:rPr lang="es-CO" sz="1200" dirty="0">
                <a:solidFill>
                  <a:srgbClr val="B6004C"/>
                </a:solidFill>
                <a:latin typeface="+mj-lt"/>
                <a:cs typeface="Arial" panose="020B0604020202020204" pitchFamily="34" charset="0"/>
              </a:rPr>
              <a:t>Septiembre de 2023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0FEBB41-4101-0C40-83CE-891EC589C996}"/>
              </a:ext>
            </a:extLst>
          </p:cNvPr>
          <p:cNvCxnSpPr>
            <a:cxnSpLocks/>
          </p:cNvCxnSpPr>
          <p:nvPr/>
        </p:nvCxnSpPr>
        <p:spPr>
          <a:xfrm flipH="1">
            <a:off x="5593080" y="2682784"/>
            <a:ext cx="3237967" cy="0"/>
          </a:xfrm>
          <a:prstGeom prst="line">
            <a:avLst/>
          </a:prstGeom>
          <a:ln w="3175"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3D5902-E9A5-83D9-7801-8F8694F82A43}"/>
              </a:ext>
            </a:extLst>
          </p:cNvPr>
          <p:cNvSpPr txBox="1"/>
          <p:nvPr/>
        </p:nvSpPr>
        <p:spPr>
          <a:xfrm>
            <a:off x="5452652" y="2970620"/>
            <a:ext cx="34894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24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ISE julio</a:t>
            </a:r>
          </a:p>
          <a:p>
            <a:pPr algn="r"/>
            <a:r>
              <a:rPr lang="es-CO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 2023</a:t>
            </a:r>
            <a:endParaRPr lang="es-CO" sz="2400" b="0" i="0" u="none" strike="noStrike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589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insumos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22ABC5-38E0-9D54-4628-8EB119AE0F0E}"/>
              </a:ext>
            </a:extLst>
          </p:cNvPr>
          <p:cNvCxnSpPr>
            <a:cxnSpLocks/>
          </p:cNvCxnSpPr>
          <p:nvPr/>
        </p:nvCxnSpPr>
        <p:spPr>
          <a:xfrm flipH="1">
            <a:off x="756253" y="39745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ángulo redondeado 8">
            <a:extLst>
              <a:ext uri="{FF2B5EF4-FFF2-40B4-BE49-F238E27FC236}">
                <a16:creationId xmlns:a16="http://schemas.microsoft.com/office/drawing/2014/main" id="{2C866138-5AD6-0128-683E-0FEEB54ABFA9}"/>
              </a:ext>
            </a:extLst>
          </p:cNvPr>
          <p:cNvSpPr/>
          <p:nvPr/>
        </p:nvSpPr>
        <p:spPr>
          <a:xfrm>
            <a:off x="667394" y="3781778"/>
            <a:ext cx="8234327" cy="1315106"/>
          </a:xfrm>
          <a:prstGeom prst="roundRect">
            <a:avLst>
              <a:gd name="adj" fmla="val 7986"/>
            </a:avLst>
          </a:prstGeom>
          <a:ln>
            <a:solidFill>
              <a:srgbClr val="B6004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 la avicultura, </a:t>
            </a:r>
            <a:r>
              <a:rPr lang="es-ES" sz="1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que se constituyen como los alimentos con mayor reducción en julio de 2023, los precios mensuales promedio bajaron 3,92 %. La variación acumulada entre enero y julio de 2023 es –0,98 %, mientras que para el mismo periodo del 2022 el comportamiento fue opuesto, con incrementos de 19,74 %. En los últimos 12 meses, el incremento acumulado es de 8,16 %, en tanto que, entre agosto del 2021 y julio del 2022, fue de 23,09 %.</a:t>
            </a:r>
            <a:endParaRPr lang="es-ES" sz="11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 la acuicultura,</a:t>
            </a:r>
            <a:r>
              <a:rPr lang="es-ES" sz="1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la variación mensual es de –2,36  %; la variación acumulada en lo corrido del año es 1,80 %, inferior al incremento de 19,90 % ocurrido en el mismo periodo del 2022. La variación promedio acumulada en los últimos 12 meses es 10,37 %; entre agos</a:t>
            </a:r>
            <a:r>
              <a:rPr lang="es-ES" sz="1100" dirty="0"/>
              <a:t>to del 2021 y julio del 2022, el incremento fue de 22,69 %</a:t>
            </a:r>
            <a:endParaRPr lang="es-ES" sz="11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850F8D56-A058-CB52-F45E-99A73C99A3AC}"/>
              </a:ext>
            </a:extLst>
          </p:cNvPr>
          <p:cNvSpPr txBox="1"/>
          <p:nvPr/>
        </p:nvSpPr>
        <p:spPr>
          <a:xfrm>
            <a:off x="7343859" y="4908740"/>
            <a:ext cx="1417987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b="1" spc="15" dirty="0">
                <a:solidFill>
                  <a:srgbClr val="404040"/>
                </a:solidFill>
                <a:cs typeface="Arial"/>
              </a:rPr>
              <a:t>Fuente: </a:t>
            </a:r>
            <a:r>
              <a:rPr lang="es-ES" sz="800" b="1" spc="10" dirty="0">
                <a:solidFill>
                  <a:srgbClr val="404040"/>
                </a:solidFill>
                <a:cs typeface="Arial"/>
              </a:rPr>
              <a:t>UPRA-DANE-MADR</a:t>
            </a:r>
            <a:endParaRPr sz="800" dirty="0">
              <a:solidFill>
                <a:srgbClr val="404040"/>
              </a:solidFill>
              <a:cs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7CEC20-341B-F95C-713A-FA5B32149975}"/>
              </a:ext>
            </a:extLst>
          </p:cNvPr>
          <p:cNvSpPr txBox="1"/>
          <p:nvPr/>
        </p:nvSpPr>
        <p:spPr>
          <a:xfrm>
            <a:off x="497883" y="372050"/>
            <a:ext cx="424546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05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 los bovinos, </a:t>
            </a:r>
            <a:r>
              <a:rPr lang="es-ES" sz="105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 variación mensual fue negativa, de 2,95 %; en julio de 2022 se presentó un incremento de 1,89 %. Entre enero y julio del 2023 la variación acumulada es de 2,07 %; en tanto que, para el mismo periodo del 2022, el incremento fue de 19,13  %. En los últimos 12 meses, se observan incrementos de 12,36 %; mientras que entre agosto y julio de 2022 el aumento fue de 22,91 %.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05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 la porcicultura, </a:t>
            </a:r>
            <a:r>
              <a:rPr lang="es-ES" sz="105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también se observó una reducción en los precios promedio de 2,46  % respecto al mes anterior. En lo corrido del año, los precios han aumentado 2,37 % para este segmento, en tanto que, para el mismo periodo del 2022, aumentaron 20,78  %. En los últimos 12 meses, las variaciones acumuladas de los precios alcanzan 9,98 %; para el año inmediatamente anterior, este incremento fue 20,85 %. Como se presenta en la gráfica 6, el comportamiento en los precios de los alimentos para las diferentes cadenas de producción pecuaria, muestra tendencias similares en magnitud y dirección, por la homogeneidad de las materias primas para su producción. Los alimentos para la producción avícola son los que mostraron mayores reducciones en julio de 2023.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9C3AC4-79E2-46DC-A193-286534AF5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71" t="44554" r="7299" b="15501"/>
          <a:stretch/>
        </p:blipFill>
        <p:spPr>
          <a:xfrm>
            <a:off x="4784557" y="754288"/>
            <a:ext cx="4169151" cy="23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oferta agroalimentaria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22ABC5-38E0-9D54-4628-8EB119AE0F0E}"/>
              </a:ext>
            </a:extLst>
          </p:cNvPr>
          <p:cNvCxnSpPr>
            <a:cxnSpLocks/>
          </p:cNvCxnSpPr>
          <p:nvPr/>
        </p:nvCxnSpPr>
        <p:spPr>
          <a:xfrm flipH="1">
            <a:off x="756253" y="39745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bject 18">
            <a:extLst>
              <a:ext uri="{FF2B5EF4-FFF2-40B4-BE49-F238E27FC236}">
                <a16:creationId xmlns:a16="http://schemas.microsoft.com/office/drawing/2014/main" id="{C20C5C0A-3C36-A1A5-62D7-0315352046F7}"/>
              </a:ext>
            </a:extLst>
          </p:cNvPr>
          <p:cNvSpPr txBox="1"/>
          <p:nvPr/>
        </p:nvSpPr>
        <p:spPr>
          <a:xfrm>
            <a:off x="756253" y="4811017"/>
            <a:ext cx="1417987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b="1" spc="15">
                <a:solidFill>
                  <a:srgbClr val="404040"/>
                </a:solidFill>
                <a:cs typeface="Arial"/>
              </a:rPr>
              <a:t>Fuente: </a:t>
            </a:r>
            <a:r>
              <a:rPr sz="800" spc="10">
                <a:solidFill>
                  <a:srgbClr val="404040"/>
                </a:solidFill>
                <a:cs typeface="Arial"/>
              </a:rPr>
              <a:t>DANE</a:t>
            </a:r>
            <a:r>
              <a:rPr lang="es-ES_tradnl" sz="800" spc="10">
                <a:solidFill>
                  <a:srgbClr val="404040"/>
                </a:solidFill>
                <a:cs typeface="Arial"/>
              </a:rPr>
              <a:t>.</a:t>
            </a:r>
            <a:endParaRPr sz="800">
              <a:solidFill>
                <a:srgbClr val="404040"/>
              </a:solidFill>
              <a:cs typeface="Arial"/>
            </a:endParaRPr>
          </a:p>
        </p:txBody>
      </p:sp>
      <p:sp>
        <p:nvSpPr>
          <p:cNvPr id="5" name="Rectángulo redondeado 8">
            <a:extLst>
              <a:ext uri="{FF2B5EF4-FFF2-40B4-BE49-F238E27FC236}">
                <a16:creationId xmlns:a16="http://schemas.microsoft.com/office/drawing/2014/main" id="{1A5B4F13-2228-5910-04EB-FBABA551C6EA}"/>
              </a:ext>
            </a:extLst>
          </p:cNvPr>
          <p:cNvSpPr/>
          <p:nvPr/>
        </p:nvSpPr>
        <p:spPr>
          <a:xfrm>
            <a:off x="741740" y="3036582"/>
            <a:ext cx="8170768" cy="1667330"/>
          </a:xfrm>
          <a:prstGeom prst="roundRect">
            <a:avLst>
              <a:gd name="adj" fmla="val 7986"/>
            </a:avLst>
          </a:prstGeom>
          <a:ln>
            <a:solidFill>
              <a:srgbClr val="B6004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Solamente contrarresta este comportamiento positivo el grupo de Frutas con variaciones negativas de -0,2%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100" dirty="0"/>
              <a:t>Los alimentos que presentaron mayor crecimiento en su acopio, en cifras absolutas, fueron: azúcar, plátano hartón verde, chócolo mazorca, aceites, aguacate papelillo, maíz blanco, manzana importada, banano criollo y papa rubí.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100" dirty="0"/>
              <a:t>Este comportamiento se explica principalmente por el mayor ingreso de alimentos en los mercados de: </a:t>
            </a:r>
            <a:r>
              <a:rPr lang="es-ES" sz="1100" dirty="0" err="1"/>
              <a:t>Coomproriente</a:t>
            </a:r>
            <a:r>
              <a:rPr lang="es-ES" sz="1100" dirty="0"/>
              <a:t> en Tibasosa (Boyacá); Mercar en Armenia; Central Mayorista de Antioquia y Plaza Minorista "José María Villa" en Medellín; El Potrerillo en Pasto; la Plaza Samper Mendoza y la Plaza Las Flores en Bogotá; </a:t>
            </a:r>
            <a:r>
              <a:rPr lang="es-ES" sz="1100" dirty="0" err="1"/>
              <a:t>Barranquillita</a:t>
            </a:r>
            <a:r>
              <a:rPr lang="es-ES" sz="1100" dirty="0"/>
              <a:t> en Barranquilla; en Santa Marta; el Nuevo Mercado en Sincelejo; Santa Elena y </a:t>
            </a:r>
            <a:r>
              <a:rPr lang="es-ES" sz="1100" dirty="0" err="1"/>
              <a:t>Cavasa</a:t>
            </a:r>
            <a:r>
              <a:rPr lang="es-ES" sz="1100" dirty="0"/>
              <a:t> en Cali; </a:t>
            </a:r>
            <a:r>
              <a:rPr lang="es-ES" sz="1100" dirty="0" err="1"/>
              <a:t>Centroabastos</a:t>
            </a:r>
            <a:r>
              <a:rPr lang="es-ES" sz="1100" dirty="0"/>
              <a:t> en Bucaramanga; Bazurto en Cartagena; Mercado del Sur en Montería y el Complejo de Servicios del Sur en Tunja.</a:t>
            </a:r>
            <a:endParaRPr lang="es-ES" sz="1100" dirty="0">
              <a:solidFill>
                <a:schemeClr val="tx1"/>
              </a:solidFill>
              <a:highlight>
                <a:srgbClr val="FFFF00"/>
              </a:highligh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D416EB-9A5A-9BB1-6137-3F28F4A6C6F6}"/>
              </a:ext>
            </a:extLst>
          </p:cNvPr>
          <p:cNvSpPr txBox="1"/>
          <p:nvPr/>
        </p:nvSpPr>
        <p:spPr>
          <a:xfrm>
            <a:off x="527823" y="810589"/>
            <a:ext cx="323461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 el mes de julio de 2023 ingresaron 559.666 toneladas lo que refleja un comportamiento positivo de 3,6% con respecto al ingreso reportado en el mismo mes del año anterior.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ES" sz="11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100" dirty="0"/>
              <a:t>Son los grupos de; Verduras y hortalizas, Procesados y Tubérculos, Raíces y Plátanos, que contribuyen de manera más positiva a la variación con 1,1p.p., 1,1p.p. y 0,9p.p. respectivamente.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07A0996-EE8B-4A36-933C-BAEFCE66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835264"/>
            <a:ext cx="5043239" cy="160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91AAF31-0F49-6B19-FA7F-BA1D4CA0E865}"/>
              </a:ext>
            </a:extLst>
          </p:cNvPr>
          <p:cNvSpPr txBox="1"/>
          <p:nvPr/>
        </p:nvSpPr>
        <p:spPr>
          <a:xfrm>
            <a:off x="5791200" y="4859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>
              <a:solidFill>
                <a:srgbClr val="B6004B"/>
              </a:solidFill>
            </a:endParaRPr>
          </a:p>
        </p:txBody>
      </p:sp>
      <p:sp>
        <p:nvSpPr>
          <p:cNvPr id="11" name="object 553">
            <a:extLst>
              <a:ext uri="{FF2B5EF4-FFF2-40B4-BE49-F238E27FC236}">
                <a16:creationId xmlns:a16="http://schemas.microsoft.com/office/drawing/2014/main" id="{3464EDF5-5E03-6F13-1190-A5364F19DCB2}"/>
              </a:ext>
            </a:extLst>
          </p:cNvPr>
          <p:cNvSpPr txBox="1">
            <a:spLocks/>
          </p:cNvSpPr>
          <p:nvPr/>
        </p:nvSpPr>
        <p:spPr>
          <a:xfrm>
            <a:off x="4472940" y="1891159"/>
            <a:ext cx="4358107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25"/>
              </a:spcBef>
              <a:buNone/>
            </a:pPr>
            <a:r>
              <a:rPr lang="es-E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Actualizaciones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6E3C099-912A-FF87-4C34-54834A1FBC30}"/>
              </a:ext>
            </a:extLst>
          </p:cNvPr>
          <p:cNvCxnSpPr>
            <a:cxnSpLocks/>
          </p:cNvCxnSpPr>
          <p:nvPr/>
        </p:nvCxnSpPr>
        <p:spPr>
          <a:xfrm flipH="1">
            <a:off x="6055738" y="2853903"/>
            <a:ext cx="2775309" cy="0"/>
          </a:xfrm>
          <a:prstGeom prst="line">
            <a:avLst/>
          </a:prstGeom>
          <a:ln w="3175"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bject 553">
            <a:extLst>
              <a:ext uri="{FF2B5EF4-FFF2-40B4-BE49-F238E27FC236}">
                <a16:creationId xmlns:a16="http://schemas.microsoft.com/office/drawing/2014/main" id="{9AE2C9EC-F075-6F30-60DC-61E96EB9C9D3}"/>
              </a:ext>
            </a:extLst>
          </p:cNvPr>
          <p:cNvSpPr txBox="1">
            <a:spLocks/>
          </p:cNvSpPr>
          <p:nvPr/>
        </p:nvSpPr>
        <p:spPr>
          <a:xfrm>
            <a:off x="4472940" y="3178221"/>
            <a:ext cx="4358107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25"/>
              </a:spcBef>
              <a:buNone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ISE Julio 2023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688A55-783C-9AF3-D88C-F93B5695CDBB}"/>
              </a:ext>
            </a:extLst>
          </p:cNvPr>
          <p:cNvSpPr txBox="1"/>
          <p:nvPr/>
        </p:nvSpPr>
        <p:spPr>
          <a:xfrm>
            <a:off x="6055738" y="4409438"/>
            <a:ext cx="2866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Bef>
                <a:spcPts val="125"/>
              </a:spcBef>
              <a:buNone/>
            </a:pPr>
            <a:r>
              <a:rPr lang="es-CO" sz="1200" dirty="0">
                <a:solidFill>
                  <a:srgbClr val="B6004C"/>
                </a:solidFill>
                <a:latin typeface="+mj-lt"/>
                <a:cs typeface="Arial" panose="020B0604020202020204" pitchFamily="34" charset="0"/>
              </a:rPr>
              <a:t>Septiembre de 2023</a:t>
            </a:r>
          </a:p>
        </p:txBody>
      </p:sp>
    </p:spTree>
    <p:extLst>
      <p:ext uri="{BB962C8B-B14F-4D97-AF65-F5344CB8AC3E}">
        <p14:creationId xmlns:p14="http://schemas.microsoft.com/office/powerpoint/2010/main" val="374583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Actualizaciones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22ABC5-38E0-9D54-4628-8EB119AE0F0E}"/>
              </a:ext>
            </a:extLst>
          </p:cNvPr>
          <p:cNvCxnSpPr>
            <a:cxnSpLocks/>
          </p:cNvCxnSpPr>
          <p:nvPr/>
        </p:nvCxnSpPr>
        <p:spPr>
          <a:xfrm flipH="1">
            <a:off x="756253" y="39745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E61A8DF-73F3-2A41-0906-C3E1C4150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54546"/>
              </p:ext>
            </p:extLst>
          </p:nvPr>
        </p:nvGraphicFramePr>
        <p:xfrm>
          <a:off x="2212169" y="10765"/>
          <a:ext cx="5302728" cy="5055512"/>
        </p:xfrm>
        <a:graphic>
          <a:graphicData uri="http://schemas.openxmlformats.org/drawingml/2006/table">
            <a:tbl>
              <a:tblPr/>
              <a:tblGrid>
                <a:gridCol w="1444626">
                  <a:extLst>
                    <a:ext uri="{9D8B030D-6E8A-4147-A177-3AD203B41FA5}">
                      <a16:colId xmlns:a16="http://schemas.microsoft.com/office/drawing/2014/main" val="4127231996"/>
                    </a:ext>
                  </a:extLst>
                </a:gridCol>
                <a:gridCol w="1323520">
                  <a:extLst>
                    <a:ext uri="{9D8B030D-6E8A-4147-A177-3AD203B41FA5}">
                      <a16:colId xmlns:a16="http://schemas.microsoft.com/office/drawing/2014/main" val="157272688"/>
                    </a:ext>
                  </a:extLst>
                </a:gridCol>
                <a:gridCol w="908297">
                  <a:extLst>
                    <a:ext uri="{9D8B030D-6E8A-4147-A177-3AD203B41FA5}">
                      <a16:colId xmlns:a16="http://schemas.microsoft.com/office/drawing/2014/main" val="3641336709"/>
                    </a:ext>
                  </a:extLst>
                </a:gridCol>
                <a:gridCol w="908297">
                  <a:extLst>
                    <a:ext uri="{9D8B030D-6E8A-4147-A177-3AD203B41FA5}">
                      <a16:colId xmlns:a16="http://schemas.microsoft.com/office/drawing/2014/main" val="3169164214"/>
                    </a:ext>
                  </a:extLst>
                </a:gridCol>
                <a:gridCol w="717988">
                  <a:extLst>
                    <a:ext uri="{9D8B030D-6E8A-4147-A177-3AD203B41FA5}">
                      <a16:colId xmlns:a16="http://schemas.microsoft.com/office/drawing/2014/main" val="3947562024"/>
                    </a:ext>
                  </a:extLst>
                </a:gridCol>
              </a:tblGrid>
              <a:tr h="47914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Agricultura, caza, silvicultura y pesca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Tasa de crecimiento anual (%)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41055"/>
                  </a:ext>
                </a:extLst>
              </a:tr>
              <a:tr h="514896">
                <a:tc gridSpan="2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Publicacion Junio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Junio publicación </a:t>
                      </a:r>
                      <a:b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Julio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Diferencia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4627"/>
                  </a:ext>
                </a:extLst>
              </a:tr>
              <a:tr h="164481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Agricultura y actividades de servicios conexas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Otras frutas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305009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Yuca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44,4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44,4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283953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Banano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-22,1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-22,1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08131"/>
                  </a:ext>
                </a:extLst>
              </a:tr>
              <a:tr h="15017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Flores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702335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Plátano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75888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Hortalizas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82060"/>
                  </a:ext>
                </a:extLst>
              </a:tr>
              <a:tr h="25029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Áreas en desarrollo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4,4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57144"/>
                  </a:ext>
                </a:extLst>
              </a:tr>
              <a:tr h="23599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Papa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730173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Caña de azúcar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21,3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441394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Cacao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3180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Caña panelera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906648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Fruto de palma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650871"/>
                  </a:ext>
                </a:extLst>
              </a:tr>
              <a:tr h="32181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Maíz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10624"/>
                  </a:ext>
                </a:extLst>
              </a:tr>
              <a:tr h="29622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Legumbres verdes y secas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-3,5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-3,5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07799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Arroz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23,4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608405"/>
                  </a:ext>
                </a:extLst>
              </a:tr>
              <a:tr h="16448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Productos de café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Cafetos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46,0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46,0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606491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Café pergamino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-7,1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-7,4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818835"/>
                  </a:ext>
                </a:extLst>
              </a:tr>
              <a:tr h="16448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Ganadería, caza y actividades de servicios conexas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Leche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-9,0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-9,0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424493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Huevos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522857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Ganado bovino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9363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Ganado porcino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02395"/>
                  </a:ext>
                </a:extLst>
              </a:tr>
              <a:tr h="16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Aves de corral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-5,8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-5,8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37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7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91AAF31-0F49-6B19-FA7F-BA1D4CA0E865}"/>
              </a:ext>
            </a:extLst>
          </p:cNvPr>
          <p:cNvSpPr txBox="1"/>
          <p:nvPr/>
        </p:nvSpPr>
        <p:spPr>
          <a:xfrm>
            <a:off x="5791200" y="4859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>
              <a:solidFill>
                <a:srgbClr val="B6004B"/>
              </a:solidFill>
            </a:endParaRPr>
          </a:p>
        </p:txBody>
      </p:sp>
      <p:sp>
        <p:nvSpPr>
          <p:cNvPr id="11" name="object 553">
            <a:extLst>
              <a:ext uri="{FF2B5EF4-FFF2-40B4-BE49-F238E27FC236}">
                <a16:creationId xmlns:a16="http://schemas.microsoft.com/office/drawing/2014/main" id="{3464EDF5-5E03-6F13-1190-A5364F19DCB2}"/>
              </a:ext>
            </a:extLst>
          </p:cNvPr>
          <p:cNvSpPr txBox="1">
            <a:spLocks/>
          </p:cNvSpPr>
          <p:nvPr/>
        </p:nvSpPr>
        <p:spPr>
          <a:xfrm>
            <a:off x="4572000" y="1726059"/>
            <a:ext cx="4259047" cy="112402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25"/>
              </a:spcBef>
              <a:buNone/>
            </a:pPr>
            <a:r>
              <a:rPr lang="es-E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Resultados Consolidados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6E3C099-912A-FF87-4C34-54834A1FBC30}"/>
              </a:ext>
            </a:extLst>
          </p:cNvPr>
          <p:cNvCxnSpPr>
            <a:cxnSpLocks/>
          </p:cNvCxnSpPr>
          <p:nvPr/>
        </p:nvCxnSpPr>
        <p:spPr>
          <a:xfrm flipH="1">
            <a:off x="6055738" y="2853903"/>
            <a:ext cx="2775309" cy="0"/>
          </a:xfrm>
          <a:prstGeom prst="line">
            <a:avLst/>
          </a:prstGeom>
          <a:ln w="3175"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bject 553">
            <a:extLst>
              <a:ext uri="{FF2B5EF4-FFF2-40B4-BE49-F238E27FC236}">
                <a16:creationId xmlns:a16="http://schemas.microsoft.com/office/drawing/2014/main" id="{9AE2C9EC-F075-6F30-60DC-61E96EB9C9D3}"/>
              </a:ext>
            </a:extLst>
          </p:cNvPr>
          <p:cNvSpPr txBox="1">
            <a:spLocks/>
          </p:cNvSpPr>
          <p:nvPr/>
        </p:nvSpPr>
        <p:spPr>
          <a:xfrm>
            <a:off x="4472940" y="3178221"/>
            <a:ext cx="4358107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25"/>
              </a:spcBef>
              <a:buNone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ISE Julio 2023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688A55-783C-9AF3-D88C-F93B5695CDBB}"/>
              </a:ext>
            </a:extLst>
          </p:cNvPr>
          <p:cNvSpPr txBox="1"/>
          <p:nvPr/>
        </p:nvSpPr>
        <p:spPr>
          <a:xfrm>
            <a:off x="6055738" y="4409438"/>
            <a:ext cx="2866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Bef>
                <a:spcPts val="125"/>
              </a:spcBef>
              <a:buNone/>
            </a:pPr>
            <a:r>
              <a:rPr lang="es-CO" sz="1200" dirty="0">
                <a:solidFill>
                  <a:srgbClr val="B6004C"/>
                </a:solidFill>
                <a:latin typeface="+mj-lt"/>
                <a:cs typeface="Arial" panose="020B0604020202020204" pitchFamily="34" charset="0"/>
              </a:rPr>
              <a:t>Septiembre de 2023</a:t>
            </a:r>
          </a:p>
        </p:txBody>
      </p:sp>
    </p:spTree>
    <p:extLst>
      <p:ext uri="{BB962C8B-B14F-4D97-AF65-F5344CB8AC3E}">
        <p14:creationId xmlns:p14="http://schemas.microsoft.com/office/powerpoint/2010/main" val="124010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Resultados Consolidados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22ABC5-38E0-9D54-4628-8EB119AE0F0E}"/>
              </a:ext>
            </a:extLst>
          </p:cNvPr>
          <p:cNvCxnSpPr>
            <a:cxnSpLocks/>
          </p:cNvCxnSpPr>
          <p:nvPr/>
        </p:nvCxnSpPr>
        <p:spPr>
          <a:xfrm flipH="1">
            <a:off x="756253" y="39745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676A210-C206-729C-4F01-DE4756CF0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19487"/>
              </p:ext>
            </p:extLst>
          </p:nvPr>
        </p:nvGraphicFramePr>
        <p:xfrm>
          <a:off x="756253" y="495509"/>
          <a:ext cx="7762476" cy="4469060"/>
        </p:xfrm>
        <a:graphic>
          <a:graphicData uri="http://schemas.openxmlformats.org/drawingml/2006/table">
            <a:tbl>
              <a:tblPr/>
              <a:tblGrid>
                <a:gridCol w="1601907">
                  <a:extLst>
                    <a:ext uri="{9D8B030D-6E8A-4147-A177-3AD203B41FA5}">
                      <a16:colId xmlns:a16="http://schemas.microsoft.com/office/drawing/2014/main" val="2824058549"/>
                    </a:ext>
                  </a:extLst>
                </a:gridCol>
                <a:gridCol w="1213386">
                  <a:extLst>
                    <a:ext uri="{9D8B030D-6E8A-4147-A177-3AD203B41FA5}">
                      <a16:colId xmlns:a16="http://schemas.microsoft.com/office/drawing/2014/main" val="2413206027"/>
                    </a:ext>
                  </a:extLst>
                </a:gridCol>
                <a:gridCol w="664367">
                  <a:extLst>
                    <a:ext uri="{9D8B030D-6E8A-4147-A177-3AD203B41FA5}">
                      <a16:colId xmlns:a16="http://schemas.microsoft.com/office/drawing/2014/main" val="871810248"/>
                    </a:ext>
                  </a:extLst>
                </a:gridCol>
                <a:gridCol w="636683">
                  <a:extLst>
                    <a:ext uri="{9D8B030D-6E8A-4147-A177-3AD203B41FA5}">
                      <a16:colId xmlns:a16="http://schemas.microsoft.com/office/drawing/2014/main" val="1114359024"/>
                    </a:ext>
                  </a:extLst>
                </a:gridCol>
                <a:gridCol w="806931">
                  <a:extLst>
                    <a:ext uri="{9D8B030D-6E8A-4147-A177-3AD203B41FA5}">
                      <a16:colId xmlns:a16="http://schemas.microsoft.com/office/drawing/2014/main" val="1003787130"/>
                    </a:ext>
                  </a:extLst>
                </a:gridCol>
                <a:gridCol w="747413">
                  <a:extLst>
                    <a:ext uri="{9D8B030D-6E8A-4147-A177-3AD203B41FA5}">
                      <a16:colId xmlns:a16="http://schemas.microsoft.com/office/drawing/2014/main" val="166091205"/>
                    </a:ext>
                  </a:extLst>
                </a:gridCol>
                <a:gridCol w="618698">
                  <a:extLst>
                    <a:ext uri="{9D8B030D-6E8A-4147-A177-3AD203B41FA5}">
                      <a16:colId xmlns:a16="http://schemas.microsoft.com/office/drawing/2014/main" val="1113527822"/>
                    </a:ext>
                  </a:extLst>
                </a:gridCol>
                <a:gridCol w="677622">
                  <a:extLst>
                    <a:ext uri="{9D8B030D-6E8A-4147-A177-3AD203B41FA5}">
                      <a16:colId xmlns:a16="http://schemas.microsoft.com/office/drawing/2014/main" val="3759994615"/>
                    </a:ext>
                  </a:extLst>
                </a:gridCol>
                <a:gridCol w="795469">
                  <a:extLst>
                    <a:ext uri="{9D8B030D-6E8A-4147-A177-3AD203B41FA5}">
                      <a16:colId xmlns:a16="http://schemas.microsoft.com/office/drawing/2014/main" val="2932093620"/>
                    </a:ext>
                  </a:extLst>
                </a:gridCol>
              </a:tblGrid>
              <a:tr h="72409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Agricultura, caza, silvicultura y pesca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Tasa de crecimiento anual (%)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Participación (%)  de los productos a la actividad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contribución a la variación anual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Tasa de crecimiento anual (%) de la actividad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Participación (%) a la actividad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Contribución a la variación anual de la actividad de Agricultura, caza, silvicultura y pesca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08370"/>
                  </a:ext>
                </a:extLst>
              </a:tr>
              <a:tr h="362049">
                <a:tc gridSpan="2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Jul 2022 / Jul 2021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Jul 2023 / Jul 2022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Jul 2023 / Jul 2022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873770"/>
                  </a:ext>
                </a:extLst>
              </a:tr>
              <a:tr h="126765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Agricultura y actividades de servicios conexas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Flores</a:t>
                      </a:r>
                      <a:endParaRPr lang="es-CO" sz="900" b="0" i="0" u="sng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21,0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68,2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03576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Arroz</a:t>
                      </a:r>
                      <a:endParaRPr lang="es-CO" sz="900" b="0" i="0" u="sng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-9,1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13,7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661918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Yuca</a:t>
                      </a:r>
                      <a:endParaRPr lang="es-CO" sz="900" b="0" i="0" u="sng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-25,2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34,3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222302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Fruto</a:t>
                      </a:r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de palma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-9,7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5,4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97424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Hortalizas</a:t>
                      </a:r>
                      <a:endParaRPr lang="es-CO" sz="900" b="0" i="0" u="sng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286123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Caña</a:t>
                      </a:r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de azúcar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-10,7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802231"/>
                  </a:ext>
                </a:extLst>
              </a:tr>
              <a:tr h="14966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Caña</a:t>
                      </a:r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panelera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7,7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2,7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582639"/>
                  </a:ext>
                </a:extLst>
              </a:tr>
              <a:tr h="14111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Áreas en desarrollo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-6,0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555631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Cacao</a:t>
                      </a:r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-12,3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-4,1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563360"/>
                  </a:ext>
                </a:extLst>
              </a:tr>
              <a:tr h="25353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Legumbres</a:t>
                      </a:r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verdes y secas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-8,9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419959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Plátano</a:t>
                      </a:r>
                      <a:endParaRPr lang="es-CO" sz="900" b="0" i="0" u="sng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-10,0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21667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Maíz</a:t>
                      </a:r>
                      <a:endParaRPr lang="es-CO" sz="900" b="0" i="0" u="sng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-9,0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10718"/>
                  </a:ext>
                </a:extLst>
              </a:tr>
              <a:tr h="192422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Papa</a:t>
                      </a:r>
                      <a:endParaRPr lang="es-CO" sz="900" b="0" i="0" u="sng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-6,0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5,7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272629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Banano</a:t>
                      </a:r>
                      <a:endParaRPr lang="es-CO" sz="900" b="0" i="0" u="sng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-36,1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-6,5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054478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Otras</a:t>
                      </a:r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frutas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-3,3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18,8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397957"/>
                  </a:ext>
                </a:extLst>
              </a:tr>
              <a:tr h="1267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Productos de café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Café</a:t>
                      </a:r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pergamino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-24,3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</a:t>
                      </a:r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13,7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89,9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</a:t>
                      </a:r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12,3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-9,8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779714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Cafetos</a:t>
                      </a:r>
                      <a:endParaRPr lang="es-CO" sz="900" b="0" i="0" u="sng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5,4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51913"/>
                  </a:ext>
                </a:extLst>
              </a:tr>
              <a:tr h="12676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Ganadería, caza y actividades de servicios conexas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Ganado</a:t>
                      </a:r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porcino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4,7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8,7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09962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Huevos</a:t>
                      </a:r>
                      <a:endParaRPr lang="es-CO" sz="900" b="0" i="0" u="sng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-6,5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644230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Ganado</a:t>
                      </a:r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bovino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-7,9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8643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Aves</a:t>
                      </a:r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de corral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04639"/>
                  </a:ext>
                </a:extLst>
              </a:tr>
              <a:tr h="12676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900" b="0" i="0" u="sng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Leche</a:t>
                      </a:r>
                      <a:endParaRPr lang="es-CO" sz="900" b="0" i="0" u="sng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-6,6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26,0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-1,7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779826"/>
                  </a:ext>
                </a:extLst>
              </a:tr>
              <a:tr h="145385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Agricultura, caza, silvicultura y pesca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2,2</a:t>
                      </a:r>
                      <a:endParaRPr lang="es-CO" sz="9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42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59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91AAF31-0F49-6B19-FA7F-BA1D4CA0E865}"/>
              </a:ext>
            </a:extLst>
          </p:cNvPr>
          <p:cNvSpPr txBox="1"/>
          <p:nvPr/>
        </p:nvSpPr>
        <p:spPr>
          <a:xfrm>
            <a:off x="5791200" y="4859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>
              <a:solidFill>
                <a:srgbClr val="B6004B"/>
              </a:solidFill>
            </a:endParaRPr>
          </a:p>
        </p:txBody>
      </p:sp>
      <p:sp>
        <p:nvSpPr>
          <p:cNvPr id="11" name="object 553">
            <a:extLst>
              <a:ext uri="{FF2B5EF4-FFF2-40B4-BE49-F238E27FC236}">
                <a16:creationId xmlns:a16="http://schemas.microsoft.com/office/drawing/2014/main" id="{3464EDF5-5E03-6F13-1190-A5364F19DCB2}"/>
              </a:ext>
            </a:extLst>
          </p:cNvPr>
          <p:cNvSpPr txBox="1">
            <a:spLocks/>
          </p:cNvSpPr>
          <p:nvPr/>
        </p:nvSpPr>
        <p:spPr>
          <a:xfrm>
            <a:off x="4572000" y="1700659"/>
            <a:ext cx="4259047" cy="112402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25"/>
              </a:spcBef>
              <a:buNone/>
            </a:pPr>
            <a:r>
              <a:rPr lang="es-E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Indicadores Agricultura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6E3C099-912A-FF87-4C34-54834A1FBC30}"/>
              </a:ext>
            </a:extLst>
          </p:cNvPr>
          <p:cNvCxnSpPr>
            <a:cxnSpLocks/>
          </p:cNvCxnSpPr>
          <p:nvPr/>
        </p:nvCxnSpPr>
        <p:spPr>
          <a:xfrm flipH="1">
            <a:off x="6055738" y="2853903"/>
            <a:ext cx="2775309" cy="0"/>
          </a:xfrm>
          <a:prstGeom prst="line">
            <a:avLst/>
          </a:prstGeom>
          <a:ln w="3175"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bject 553">
            <a:extLst>
              <a:ext uri="{FF2B5EF4-FFF2-40B4-BE49-F238E27FC236}">
                <a16:creationId xmlns:a16="http://schemas.microsoft.com/office/drawing/2014/main" id="{9AE2C9EC-F075-6F30-60DC-61E96EB9C9D3}"/>
              </a:ext>
            </a:extLst>
          </p:cNvPr>
          <p:cNvSpPr txBox="1">
            <a:spLocks/>
          </p:cNvSpPr>
          <p:nvPr/>
        </p:nvSpPr>
        <p:spPr>
          <a:xfrm>
            <a:off x="4472940" y="3178221"/>
            <a:ext cx="4358107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25"/>
              </a:spcBef>
              <a:buNone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ISE Julio 2023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688A55-783C-9AF3-D88C-F93B5695CDBB}"/>
              </a:ext>
            </a:extLst>
          </p:cNvPr>
          <p:cNvSpPr txBox="1"/>
          <p:nvPr/>
        </p:nvSpPr>
        <p:spPr>
          <a:xfrm>
            <a:off x="6055738" y="4409438"/>
            <a:ext cx="2866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Bef>
                <a:spcPts val="125"/>
              </a:spcBef>
              <a:buNone/>
            </a:pPr>
            <a:r>
              <a:rPr lang="es-CO" sz="1200" dirty="0">
                <a:solidFill>
                  <a:srgbClr val="B6004C"/>
                </a:solidFill>
                <a:latin typeface="+mj-lt"/>
                <a:cs typeface="Arial" panose="020B0604020202020204" pitchFamily="34" charset="0"/>
              </a:rPr>
              <a:t>Septiembre de 2023</a:t>
            </a:r>
          </a:p>
        </p:txBody>
      </p:sp>
    </p:spTree>
    <p:extLst>
      <p:ext uri="{BB962C8B-B14F-4D97-AF65-F5344CB8AC3E}">
        <p14:creationId xmlns:p14="http://schemas.microsoft.com/office/powerpoint/2010/main" val="85925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productos de café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cxnSp>
        <p:nvCxnSpPr>
          <p:cNvPr id="4" name="Conector recto 3">
            <a:hlinkClick r:id="rId2" action="ppaction://hlinksldjump"/>
            <a:extLst>
              <a:ext uri="{FF2B5EF4-FFF2-40B4-BE49-F238E27FC236}">
                <a16:creationId xmlns:a16="http://schemas.microsoft.com/office/drawing/2014/main" id="{1C22ABC5-38E0-9D54-4628-8EB119AE0F0E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4525D92-0876-708F-1390-76FA62471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001195"/>
              </p:ext>
            </p:extLst>
          </p:nvPr>
        </p:nvGraphicFramePr>
        <p:xfrm>
          <a:off x="1324083" y="1309824"/>
          <a:ext cx="6769101" cy="2962275"/>
        </p:xfrm>
        <a:graphic>
          <a:graphicData uri="http://schemas.openxmlformats.org/drawingml/2006/table">
            <a:tbl>
              <a:tblPr/>
              <a:tblGrid>
                <a:gridCol w="2390852">
                  <a:extLst>
                    <a:ext uri="{9D8B030D-6E8A-4147-A177-3AD203B41FA5}">
                      <a16:colId xmlns:a16="http://schemas.microsoft.com/office/drawing/2014/main" val="3538063572"/>
                    </a:ext>
                  </a:extLst>
                </a:gridCol>
                <a:gridCol w="2393841">
                  <a:extLst>
                    <a:ext uri="{9D8B030D-6E8A-4147-A177-3AD203B41FA5}">
                      <a16:colId xmlns:a16="http://schemas.microsoft.com/office/drawing/2014/main" val="1979069657"/>
                    </a:ext>
                  </a:extLst>
                </a:gridCol>
                <a:gridCol w="992204">
                  <a:extLst>
                    <a:ext uri="{9D8B030D-6E8A-4147-A177-3AD203B41FA5}">
                      <a16:colId xmlns:a16="http://schemas.microsoft.com/office/drawing/2014/main" val="1359439342"/>
                    </a:ext>
                  </a:extLst>
                </a:gridCol>
                <a:gridCol w="992204">
                  <a:extLst>
                    <a:ext uri="{9D8B030D-6E8A-4147-A177-3AD203B41FA5}">
                      <a16:colId xmlns:a16="http://schemas.microsoft.com/office/drawing/2014/main" val="1797695362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50577"/>
                  </a:ext>
                </a:extLst>
              </a:tr>
              <a:tr h="35242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272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Federación Nacional de Cafeteros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Exportaciones (verde)**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-15,7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-15,9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38231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Importaciones (verde)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53,6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898233"/>
                  </a:ext>
                </a:extLst>
              </a:tr>
              <a:tr h="3619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Compras de café verde por la industria (verde)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-16,8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6864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Federación Nacional de Cafeteros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Variación de Existencias Verde 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-121,5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-51,4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0005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Variación de Existencias Pergamino 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-9,2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34,2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8876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Federación Nacional de Cafeteros</a:t>
                      </a:r>
                      <a:b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PRODUCCIÓN CAFÉ  VERDE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-24,9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-17,2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2783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PRODUCCIÓN CAFÉ PERGAMINO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-24,3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-13,7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7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Federación Nacional de Cafeteros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Precio interno de compra base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44,0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-41,4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004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Banco Mundial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Precio internacional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-24,4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101615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Federación Nacional de Cafeteros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Cafetos (Cultivos improductivos de café)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26263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Producción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-22,0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069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5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maíz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BABCFF8-C08C-EDF9-1993-427BB4BAC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440635"/>
              </p:ext>
            </p:extLst>
          </p:nvPr>
        </p:nvGraphicFramePr>
        <p:xfrm>
          <a:off x="1466850" y="1605921"/>
          <a:ext cx="6210299" cy="2286000"/>
        </p:xfrm>
        <a:graphic>
          <a:graphicData uri="http://schemas.openxmlformats.org/drawingml/2006/table">
            <a:tbl>
              <a:tblPr/>
              <a:tblGrid>
                <a:gridCol w="1703233">
                  <a:extLst>
                    <a:ext uri="{9D8B030D-6E8A-4147-A177-3AD203B41FA5}">
                      <a16:colId xmlns:a16="http://schemas.microsoft.com/office/drawing/2014/main" val="1487919491"/>
                    </a:ext>
                  </a:extLst>
                </a:gridCol>
                <a:gridCol w="1703233">
                  <a:extLst>
                    <a:ext uri="{9D8B030D-6E8A-4147-A177-3AD203B41FA5}">
                      <a16:colId xmlns:a16="http://schemas.microsoft.com/office/drawing/2014/main" val="1923700305"/>
                    </a:ext>
                  </a:extLst>
                </a:gridCol>
                <a:gridCol w="1420947">
                  <a:extLst>
                    <a:ext uri="{9D8B030D-6E8A-4147-A177-3AD203B41FA5}">
                      <a16:colId xmlns:a16="http://schemas.microsoft.com/office/drawing/2014/main" val="1290471850"/>
                    </a:ext>
                  </a:extLst>
                </a:gridCol>
                <a:gridCol w="1382886">
                  <a:extLst>
                    <a:ext uri="{9D8B030D-6E8A-4147-A177-3AD203B41FA5}">
                      <a16:colId xmlns:a16="http://schemas.microsoft.com/office/drawing/2014/main" val="834992733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357177"/>
                  </a:ext>
                </a:extLst>
              </a:tr>
              <a:tr h="4381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Primer semestre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Primer semestre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07952"/>
                  </a:ext>
                </a:extLst>
              </a:tr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Fenalce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Producción 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-9,0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43693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Blanco (30%)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46,8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18,0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71159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Amarillo (70%)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-9,5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25567"/>
                  </a:ext>
                </a:extLst>
              </a:tr>
              <a:tr h="3619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127683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Importaciones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3793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35,1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1852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Banco Mundial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Precio Internacional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-25,0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95969"/>
                  </a:ext>
                </a:extLst>
              </a:tr>
            </a:tbl>
          </a:graphicData>
        </a:graphic>
      </p:graphicFrame>
      <p:cxnSp>
        <p:nvCxnSpPr>
          <p:cNvPr id="5" name="Conector recto 4">
            <a:hlinkClick r:id="rId2" action="ppaction://hlinksldjump"/>
            <a:extLst>
              <a:ext uri="{FF2B5EF4-FFF2-40B4-BE49-F238E27FC236}">
                <a16:creationId xmlns:a16="http://schemas.microsoft.com/office/drawing/2014/main" id="{4A468316-45BD-4D7E-AEEB-73451F4C7D95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9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arroz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CBB7B0-9CB5-1E00-8A11-9D0C1621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95" y="2532295"/>
            <a:ext cx="8525105" cy="2376086"/>
          </a:xfrm>
          <a:prstGeom prst="rect">
            <a:avLst/>
          </a:prstGeom>
        </p:spPr>
      </p:pic>
      <p:sp>
        <p:nvSpPr>
          <p:cNvPr id="10" name="object 18">
            <a:extLst>
              <a:ext uri="{FF2B5EF4-FFF2-40B4-BE49-F238E27FC236}">
                <a16:creationId xmlns:a16="http://schemas.microsoft.com/office/drawing/2014/main" id="{8CFD0E1B-7A35-70DC-C8FC-51EF07A290C0}"/>
              </a:ext>
            </a:extLst>
          </p:cNvPr>
          <p:cNvSpPr txBox="1"/>
          <p:nvPr/>
        </p:nvSpPr>
        <p:spPr>
          <a:xfrm>
            <a:off x="508184" y="4860398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CO" sz="900" spc="15" dirty="0">
                <a:solidFill>
                  <a:srgbClr val="404040"/>
                </a:solidFill>
                <a:latin typeface="+mj-lt"/>
                <a:cs typeface="Arial"/>
              </a:rPr>
              <a:t>Ministerio de Agricultura y Bolsa mercantil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B975CEF9-AB0C-33AA-8411-9E4396AC3498}"/>
              </a:ext>
            </a:extLst>
          </p:cNvPr>
          <p:cNvSpPr txBox="1"/>
          <p:nvPr/>
        </p:nvSpPr>
        <p:spPr>
          <a:xfrm>
            <a:off x="5993840" y="2303321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r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CO" sz="900" spc="15" dirty="0">
                <a:solidFill>
                  <a:srgbClr val="404040"/>
                </a:solidFill>
                <a:latin typeface="+mj-lt"/>
                <a:cs typeface="Arial"/>
              </a:rPr>
              <a:t>Fedearroz - DANE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4E39762-1026-3AC9-ABE1-6B0C8186B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096280"/>
              </p:ext>
            </p:extLst>
          </p:nvPr>
        </p:nvGraphicFramePr>
        <p:xfrm>
          <a:off x="3005959" y="141781"/>
          <a:ext cx="5932430" cy="2124075"/>
        </p:xfrm>
        <a:graphic>
          <a:graphicData uri="http://schemas.openxmlformats.org/drawingml/2006/table">
            <a:tbl>
              <a:tblPr/>
              <a:tblGrid>
                <a:gridCol w="1627025">
                  <a:extLst>
                    <a:ext uri="{9D8B030D-6E8A-4147-A177-3AD203B41FA5}">
                      <a16:colId xmlns:a16="http://schemas.microsoft.com/office/drawing/2014/main" val="708912225"/>
                    </a:ext>
                  </a:extLst>
                </a:gridCol>
                <a:gridCol w="1627025">
                  <a:extLst>
                    <a:ext uri="{9D8B030D-6E8A-4147-A177-3AD203B41FA5}">
                      <a16:colId xmlns:a16="http://schemas.microsoft.com/office/drawing/2014/main" val="3381680028"/>
                    </a:ext>
                  </a:extLst>
                </a:gridCol>
                <a:gridCol w="1357369">
                  <a:extLst>
                    <a:ext uri="{9D8B030D-6E8A-4147-A177-3AD203B41FA5}">
                      <a16:colId xmlns:a16="http://schemas.microsoft.com/office/drawing/2014/main" val="3583750294"/>
                    </a:ext>
                  </a:extLst>
                </a:gridCol>
                <a:gridCol w="1321011">
                  <a:extLst>
                    <a:ext uri="{9D8B030D-6E8A-4147-A177-3AD203B41FA5}">
                      <a16:colId xmlns:a16="http://schemas.microsoft.com/office/drawing/2014/main" val="1264939111"/>
                    </a:ext>
                  </a:extLst>
                </a:gridCol>
              </a:tblGrid>
              <a:tr h="3619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0894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6353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Fedearroz - DANE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Producción Paddy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-9,1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975510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EMMET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-5,1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66650"/>
                  </a:ext>
                </a:extLst>
              </a:tr>
              <a:tr h="33337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Importaciones arroz blanco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150,4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90,0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24260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IPP arroz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79,9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-6,5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48472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908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Banco Mundial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Precio Internacional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99800"/>
                  </a:ext>
                </a:extLst>
              </a:tr>
            </a:tbl>
          </a:graphicData>
        </a:graphic>
      </p:graphicFrame>
      <p:cxnSp>
        <p:nvCxnSpPr>
          <p:cNvPr id="8" name="Conector recto 7">
            <a:hlinkClick r:id="rId3" action="ppaction://hlinksldjump"/>
            <a:extLst>
              <a:ext uri="{FF2B5EF4-FFF2-40B4-BE49-F238E27FC236}">
                <a16:creationId xmlns:a16="http://schemas.microsoft.com/office/drawing/2014/main" id="{C8B09F08-69C6-45EE-90B1-FD45512656CC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84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53">
            <a:extLst>
              <a:ext uri="{FF2B5EF4-FFF2-40B4-BE49-F238E27FC236}">
                <a16:creationId xmlns:a16="http://schemas.microsoft.com/office/drawing/2014/main" id="{4B38DD41-35D6-4BB5-ADB0-1306C9E331E5}"/>
              </a:ext>
            </a:extLst>
          </p:cNvPr>
          <p:cNvSpPr txBox="1">
            <a:spLocks/>
          </p:cNvSpPr>
          <p:nvPr/>
        </p:nvSpPr>
        <p:spPr>
          <a:xfrm>
            <a:off x="4472940" y="1891159"/>
            <a:ext cx="4358107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25"/>
              </a:spcBef>
              <a:buNone/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Contexto julio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791200" y="4859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>
              <a:solidFill>
                <a:srgbClr val="B6004B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0FEBB41-4101-0C40-83CE-891EC589C996}"/>
              </a:ext>
            </a:extLst>
          </p:cNvPr>
          <p:cNvCxnSpPr>
            <a:cxnSpLocks/>
          </p:cNvCxnSpPr>
          <p:nvPr/>
        </p:nvCxnSpPr>
        <p:spPr>
          <a:xfrm flipH="1">
            <a:off x="6055738" y="2853903"/>
            <a:ext cx="2775309" cy="0"/>
          </a:xfrm>
          <a:prstGeom prst="line">
            <a:avLst/>
          </a:prstGeom>
          <a:ln w="3175"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bject 553">
            <a:extLst>
              <a:ext uri="{FF2B5EF4-FFF2-40B4-BE49-F238E27FC236}">
                <a16:creationId xmlns:a16="http://schemas.microsoft.com/office/drawing/2014/main" id="{D4B88774-BAAC-1497-4988-0DD326BEB77B}"/>
              </a:ext>
            </a:extLst>
          </p:cNvPr>
          <p:cNvSpPr txBox="1">
            <a:spLocks/>
          </p:cNvSpPr>
          <p:nvPr/>
        </p:nvSpPr>
        <p:spPr>
          <a:xfrm>
            <a:off x="4472940" y="3178221"/>
            <a:ext cx="4358107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25"/>
              </a:spcBef>
              <a:buNone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ISE 2023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83024E-8CD1-538D-7315-39B6433BCA53}"/>
              </a:ext>
            </a:extLst>
          </p:cNvPr>
          <p:cNvSpPr txBox="1"/>
          <p:nvPr/>
        </p:nvSpPr>
        <p:spPr>
          <a:xfrm>
            <a:off x="6055738" y="4409438"/>
            <a:ext cx="2866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Bef>
                <a:spcPts val="125"/>
              </a:spcBef>
              <a:buNone/>
            </a:pPr>
            <a:r>
              <a:rPr lang="es-CO" sz="1200" dirty="0">
                <a:solidFill>
                  <a:srgbClr val="B6004C"/>
                </a:solidFill>
                <a:latin typeface="+mj-lt"/>
                <a:cs typeface="Arial" panose="020B0604020202020204" pitchFamily="34" charset="0"/>
              </a:rPr>
              <a:t>Septiembre de 2023</a:t>
            </a:r>
          </a:p>
        </p:txBody>
      </p:sp>
    </p:spTree>
    <p:extLst>
      <p:ext uri="{BB962C8B-B14F-4D97-AF65-F5344CB8AC3E}">
        <p14:creationId xmlns:p14="http://schemas.microsoft.com/office/powerpoint/2010/main" val="106214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arroz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9FA764-E1E0-071C-6F16-693B7CEE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530" y="756821"/>
            <a:ext cx="5990897" cy="20359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B8845D-9BC0-E7D5-B92D-0376E675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0" y="3162434"/>
            <a:ext cx="8497577" cy="17541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C416C89-5670-0864-ADAF-0B06A250D35B}"/>
              </a:ext>
            </a:extLst>
          </p:cNvPr>
          <p:cNvSpPr txBox="1"/>
          <p:nvPr/>
        </p:nvSpPr>
        <p:spPr>
          <a:xfrm>
            <a:off x="572850" y="2883619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B95A91D-F545-F69B-30F5-371EC44FDE74}"/>
              </a:ext>
            </a:extLst>
          </p:cNvPr>
          <p:cNvSpPr txBox="1"/>
          <p:nvPr/>
        </p:nvSpPr>
        <p:spPr>
          <a:xfrm>
            <a:off x="689189" y="657800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cxnSp>
        <p:nvCxnSpPr>
          <p:cNvPr id="9" name="Conector recto 8">
            <a:hlinkClick r:id="rId4" action="ppaction://hlinksldjump"/>
            <a:extLst>
              <a:ext uri="{FF2B5EF4-FFF2-40B4-BE49-F238E27FC236}">
                <a16:creationId xmlns:a16="http://schemas.microsoft.com/office/drawing/2014/main" id="{374B6E36-1AE4-41EA-9FE3-EF42DD340EA4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papa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graphicFrame>
        <p:nvGraphicFramePr>
          <p:cNvPr id="8" name="6 Gráfico">
            <a:extLst>
              <a:ext uri="{FF2B5EF4-FFF2-40B4-BE49-F238E27FC236}">
                <a16:creationId xmlns:a16="http://schemas.microsoft.com/office/drawing/2014/main" id="{00000000-0008-0000-03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0921879"/>
              </p:ext>
            </p:extLst>
          </p:nvPr>
        </p:nvGraphicFramePr>
        <p:xfrm>
          <a:off x="634373" y="2212124"/>
          <a:ext cx="7181570" cy="2752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D5FA2E6-3B66-5EBD-C41D-556F055076D2}"/>
              </a:ext>
            </a:extLst>
          </p:cNvPr>
          <p:cNvSpPr txBox="1"/>
          <p:nvPr/>
        </p:nvSpPr>
        <p:spPr>
          <a:xfrm>
            <a:off x="741739" y="2041030"/>
            <a:ext cx="2499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>
                <a:latin typeface="+mj-lt"/>
              </a:rPr>
              <a:t>Índice de Precios al Productor de papa</a:t>
            </a:r>
            <a:endParaRPr lang="es-CO" sz="1000" b="1" dirty="0">
              <a:latin typeface="+mj-lt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F9495299-F3D2-2C81-BF39-7F34AF3AF7E0}"/>
              </a:ext>
            </a:extLst>
          </p:cNvPr>
          <p:cNvSpPr txBox="1"/>
          <p:nvPr/>
        </p:nvSpPr>
        <p:spPr>
          <a:xfrm>
            <a:off x="6160116" y="1598156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r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CO" sz="900" spc="15" dirty="0">
                <a:solidFill>
                  <a:srgbClr val="404040"/>
                </a:solidFill>
                <a:latin typeface="+mj-lt"/>
                <a:cs typeface="Arial"/>
              </a:rPr>
              <a:t>DANE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979D1C9-C794-D446-53E4-09BAE1B3C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366212"/>
              </p:ext>
            </p:extLst>
          </p:nvPr>
        </p:nvGraphicFramePr>
        <p:xfrm>
          <a:off x="3476734" y="178931"/>
          <a:ext cx="5511800" cy="1419225"/>
        </p:xfrm>
        <a:graphic>
          <a:graphicData uri="http://schemas.openxmlformats.org/drawingml/2006/table">
            <a:tbl>
              <a:tblPr/>
              <a:tblGrid>
                <a:gridCol w="1703013">
                  <a:extLst>
                    <a:ext uri="{9D8B030D-6E8A-4147-A177-3AD203B41FA5}">
                      <a16:colId xmlns:a16="http://schemas.microsoft.com/office/drawing/2014/main" val="4074334643"/>
                    </a:ext>
                  </a:extLst>
                </a:gridCol>
                <a:gridCol w="1703013">
                  <a:extLst>
                    <a:ext uri="{9D8B030D-6E8A-4147-A177-3AD203B41FA5}">
                      <a16:colId xmlns:a16="http://schemas.microsoft.com/office/drawing/2014/main" val="1629212901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val="2722623893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val="2875796114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98061"/>
                  </a:ext>
                </a:extLst>
              </a:tr>
              <a:tr h="35242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8071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Fedepapa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Producción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-6,0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225106"/>
                  </a:ext>
                </a:extLst>
              </a:tr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Importaciones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79,8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-33,7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40578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18,1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0409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959597"/>
                  </a:ext>
                </a:extLst>
              </a:tr>
            </a:tbl>
          </a:graphicData>
        </a:graphic>
      </p:graphicFrame>
      <p:cxnSp>
        <p:nvCxnSpPr>
          <p:cNvPr id="11" name="Conector recto 10">
            <a:hlinkClick r:id="rId3" action="ppaction://hlinksldjump"/>
            <a:extLst>
              <a:ext uri="{FF2B5EF4-FFF2-40B4-BE49-F238E27FC236}">
                <a16:creationId xmlns:a16="http://schemas.microsoft.com/office/drawing/2014/main" id="{5BFF3090-EB56-40A3-A4CA-E51147D2A801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2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papa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F32661-9B3D-E4A7-4995-F7AF7F02EFBC}"/>
              </a:ext>
            </a:extLst>
          </p:cNvPr>
          <p:cNvSpPr txBox="1"/>
          <p:nvPr/>
        </p:nvSpPr>
        <p:spPr>
          <a:xfrm>
            <a:off x="689189" y="679660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476366-F07C-2116-A335-4533EAC9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688" y="105104"/>
            <a:ext cx="5430487" cy="22932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FE70F3-7254-32D8-8A7A-163B1393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9" y="2745171"/>
            <a:ext cx="8326123" cy="21839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88BB8DE-2807-74D5-3271-BF49407D96BF}"/>
              </a:ext>
            </a:extLst>
          </p:cNvPr>
          <p:cNvSpPr txBox="1"/>
          <p:nvPr/>
        </p:nvSpPr>
        <p:spPr>
          <a:xfrm>
            <a:off x="689189" y="2485222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C471CF70-988A-9499-ABF4-2A9D727AE706}"/>
              </a:ext>
            </a:extLst>
          </p:cNvPr>
          <p:cNvSpPr txBox="1"/>
          <p:nvPr/>
        </p:nvSpPr>
        <p:spPr>
          <a:xfrm>
            <a:off x="756253" y="494981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>
              <a:solidFill>
                <a:srgbClr val="404040"/>
              </a:solidFill>
              <a:latin typeface="+mj-lt"/>
              <a:cs typeface="Arial"/>
            </a:endParaRPr>
          </a:p>
        </p:txBody>
      </p:sp>
      <p:cxnSp>
        <p:nvCxnSpPr>
          <p:cNvPr id="9" name="Conector recto 8">
            <a:hlinkClick r:id="rId4" action="ppaction://hlinksldjump"/>
            <a:extLst>
              <a:ext uri="{FF2B5EF4-FFF2-40B4-BE49-F238E27FC236}">
                <a16:creationId xmlns:a16="http://schemas.microsoft.com/office/drawing/2014/main" id="{C1B3126C-DDC7-4324-B5A7-D35FD5C57AD9}"/>
              </a:ext>
            </a:extLst>
          </p:cNvPr>
          <p:cNvCxnSpPr>
            <a:cxnSpLocks/>
          </p:cNvCxnSpPr>
          <p:nvPr/>
        </p:nvCxnSpPr>
        <p:spPr>
          <a:xfrm flipH="1">
            <a:off x="756253" y="641085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papa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F32661-9B3D-E4A7-4995-F7AF7F02EFBC}"/>
              </a:ext>
            </a:extLst>
          </p:cNvPr>
          <p:cNvSpPr txBox="1"/>
          <p:nvPr/>
        </p:nvSpPr>
        <p:spPr>
          <a:xfrm>
            <a:off x="689189" y="657800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88BB8DE-2807-74D5-3271-BF49407D96BF}"/>
              </a:ext>
            </a:extLst>
          </p:cNvPr>
          <p:cNvSpPr txBox="1"/>
          <p:nvPr/>
        </p:nvSpPr>
        <p:spPr>
          <a:xfrm>
            <a:off x="610038" y="2898449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C471CF70-988A-9499-ABF4-2A9D727AE706}"/>
              </a:ext>
            </a:extLst>
          </p:cNvPr>
          <p:cNvSpPr txBox="1"/>
          <p:nvPr/>
        </p:nvSpPr>
        <p:spPr>
          <a:xfrm>
            <a:off x="756253" y="494981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19BF2F-849F-8C5D-0ED1-6226074DC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84" y="766650"/>
            <a:ext cx="6496050" cy="1905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93EB9F-3D1A-5D58-42CE-52DE7855C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38" y="3129281"/>
            <a:ext cx="8533962" cy="1554456"/>
          </a:xfrm>
          <a:prstGeom prst="rect">
            <a:avLst/>
          </a:prstGeom>
        </p:spPr>
      </p:pic>
      <p:cxnSp>
        <p:nvCxnSpPr>
          <p:cNvPr id="9" name="Conector recto 8">
            <a:hlinkClick r:id="rId4" action="ppaction://hlinksldjump"/>
            <a:extLst>
              <a:ext uri="{FF2B5EF4-FFF2-40B4-BE49-F238E27FC236}">
                <a16:creationId xmlns:a16="http://schemas.microsoft.com/office/drawing/2014/main" id="{9A16CA20-18D7-472D-B8CA-561028BC02AD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6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DFB56D-E38C-4D96-B5B0-47472FBE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9" y="2909423"/>
            <a:ext cx="6541827" cy="2128169"/>
          </a:xfrm>
          <a:prstGeom prst="rect">
            <a:avLst/>
          </a:prstGeom>
        </p:spPr>
      </p:pic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hortalizas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9CD3894-0246-834B-E7C2-D7ECC6A66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40692"/>
              </p:ext>
            </p:extLst>
          </p:nvPr>
        </p:nvGraphicFramePr>
        <p:xfrm>
          <a:off x="3298293" y="1054770"/>
          <a:ext cx="5511800" cy="1409700"/>
        </p:xfrm>
        <a:graphic>
          <a:graphicData uri="http://schemas.openxmlformats.org/drawingml/2006/table">
            <a:tbl>
              <a:tblPr/>
              <a:tblGrid>
                <a:gridCol w="1703013">
                  <a:extLst>
                    <a:ext uri="{9D8B030D-6E8A-4147-A177-3AD203B41FA5}">
                      <a16:colId xmlns:a16="http://schemas.microsoft.com/office/drawing/2014/main" val="2556507380"/>
                    </a:ext>
                  </a:extLst>
                </a:gridCol>
                <a:gridCol w="1703013">
                  <a:extLst>
                    <a:ext uri="{9D8B030D-6E8A-4147-A177-3AD203B41FA5}">
                      <a16:colId xmlns:a16="http://schemas.microsoft.com/office/drawing/2014/main" val="541876164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val="1156311675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val="470559235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175544"/>
                  </a:ext>
                </a:extLst>
              </a:tr>
              <a:tr h="3619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568673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Hortalizas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74292"/>
                  </a:ext>
                </a:extLst>
              </a:tr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SIPSA Abastecimiento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5264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53,4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-21,9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33754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762546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4804D491-4184-5EC4-81D4-BD6F25ECABAE}"/>
              </a:ext>
            </a:extLst>
          </p:cNvPr>
          <p:cNvSpPr txBox="1"/>
          <p:nvPr/>
        </p:nvSpPr>
        <p:spPr>
          <a:xfrm>
            <a:off x="644229" y="2707505"/>
            <a:ext cx="20868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Resultados 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en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niveles</a:t>
            </a:r>
            <a:endParaRPr lang="es-CO" sz="1000" dirty="0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792B8D7E-3A40-5B27-8E40-98F48539F0D6}"/>
              </a:ext>
            </a:extLst>
          </p:cNvPr>
          <p:cNvSpPr txBox="1"/>
          <p:nvPr/>
        </p:nvSpPr>
        <p:spPr>
          <a:xfrm>
            <a:off x="644229" y="4931271"/>
            <a:ext cx="2828418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CO" sz="800" spc="15" dirty="0">
                <a:solidFill>
                  <a:srgbClr val="404040"/>
                </a:solidFill>
                <a:latin typeface="+mj-lt"/>
                <a:cs typeface="Arial"/>
              </a:rPr>
              <a:t>DANE</a:t>
            </a:r>
            <a:endParaRPr sz="8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cxnSp>
        <p:nvCxnSpPr>
          <p:cNvPr id="8" name="Conector recto 7">
            <a:hlinkClick r:id="rId3" action="ppaction://hlinksldjump"/>
            <a:extLst>
              <a:ext uri="{FF2B5EF4-FFF2-40B4-BE49-F238E27FC236}">
                <a16:creationId xmlns:a16="http://schemas.microsoft.com/office/drawing/2014/main" id="{9ADFD749-EA46-431E-B0C6-90369ED251B3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48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hortalizas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47010E0-8CFF-E43F-7CD5-75156EF78DBB}"/>
              </a:ext>
            </a:extLst>
          </p:cNvPr>
          <p:cNvSpPr txBox="1"/>
          <p:nvPr/>
        </p:nvSpPr>
        <p:spPr>
          <a:xfrm>
            <a:off x="639259" y="705783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8E8E24-B8C7-72C9-3479-70702283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372" y="89337"/>
            <a:ext cx="5554718" cy="23022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F40682-6EE4-4CEF-CC1B-CDAE181E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9" y="2817943"/>
            <a:ext cx="8424042" cy="211650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26A3BC3-83F0-0D2A-4334-538E05C364C2}"/>
              </a:ext>
            </a:extLst>
          </p:cNvPr>
          <p:cNvSpPr txBox="1"/>
          <p:nvPr/>
        </p:nvSpPr>
        <p:spPr>
          <a:xfrm>
            <a:off x="563815" y="2548171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125EFB1E-A99E-BB2F-9322-66786692ABA3}"/>
              </a:ext>
            </a:extLst>
          </p:cNvPr>
          <p:cNvSpPr txBox="1"/>
          <p:nvPr/>
        </p:nvSpPr>
        <p:spPr>
          <a:xfrm>
            <a:off x="639259" y="494981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cxnSp>
        <p:nvCxnSpPr>
          <p:cNvPr id="10" name="Conector recto 9">
            <a:hlinkClick r:id="rId4" action="ppaction://hlinksldjump"/>
            <a:extLst>
              <a:ext uri="{FF2B5EF4-FFF2-40B4-BE49-F238E27FC236}">
                <a16:creationId xmlns:a16="http://schemas.microsoft.com/office/drawing/2014/main" id="{9B05CC4F-FBD9-4DC4-B1B6-338DC41EB007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20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hortalizas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47010E0-8CFF-E43F-7CD5-75156EF78DBB}"/>
              </a:ext>
            </a:extLst>
          </p:cNvPr>
          <p:cNvSpPr txBox="1"/>
          <p:nvPr/>
        </p:nvSpPr>
        <p:spPr>
          <a:xfrm>
            <a:off x="639259" y="711705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6A3BC3-83F0-0D2A-4334-538E05C364C2}"/>
              </a:ext>
            </a:extLst>
          </p:cNvPr>
          <p:cNvSpPr txBox="1"/>
          <p:nvPr/>
        </p:nvSpPr>
        <p:spPr>
          <a:xfrm>
            <a:off x="563815" y="2548171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125EFB1E-A99E-BB2F-9322-66786692ABA3}"/>
              </a:ext>
            </a:extLst>
          </p:cNvPr>
          <p:cNvSpPr txBox="1"/>
          <p:nvPr/>
        </p:nvSpPr>
        <p:spPr>
          <a:xfrm>
            <a:off x="639259" y="494981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B4BE107-FD76-9E03-BE9D-B74B1679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90" y="178931"/>
            <a:ext cx="5791200" cy="2057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3C2AFD-ED8E-7E4C-CC3C-1E3E3335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9" y="2941996"/>
            <a:ext cx="8429906" cy="1815413"/>
          </a:xfrm>
          <a:prstGeom prst="rect">
            <a:avLst/>
          </a:prstGeom>
        </p:spPr>
      </p:pic>
      <p:cxnSp>
        <p:nvCxnSpPr>
          <p:cNvPr id="11" name="Conector recto 10">
            <a:hlinkClick r:id="rId4" action="ppaction://hlinksldjump"/>
            <a:extLst>
              <a:ext uri="{FF2B5EF4-FFF2-40B4-BE49-F238E27FC236}">
                <a16:creationId xmlns:a16="http://schemas.microsoft.com/office/drawing/2014/main" id="{E268755A-8B2B-4E52-B2BA-3BFC91A840BE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0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4ED256D-7C0F-4136-8971-876AE2B2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2" y="2616748"/>
            <a:ext cx="5626627" cy="2085625"/>
          </a:xfrm>
          <a:prstGeom prst="rect">
            <a:avLst/>
          </a:prstGeom>
        </p:spPr>
      </p:pic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yuca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9CD3894-0246-834B-E7C2-D7ECC6A66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498679"/>
              </p:ext>
            </p:extLst>
          </p:nvPr>
        </p:nvGraphicFramePr>
        <p:xfrm>
          <a:off x="3025258" y="846877"/>
          <a:ext cx="5511800" cy="1409700"/>
        </p:xfrm>
        <a:graphic>
          <a:graphicData uri="http://schemas.openxmlformats.org/drawingml/2006/table">
            <a:tbl>
              <a:tblPr/>
              <a:tblGrid>
                <a:gridCol w="1703013">
                  <a:extLst>
                    <a:ext uri="{9D8B030D-6E8A-4147-A177-3AD203B41FA5}">
                      <a16:colId xmlns:a16="http://schemas.microsoft.com/office/drawing/2014/main" val="2556507380"/>
                    </a:ext>
                  </a:extLst>
                </a:gridCol>
                <a:gridCol w="1703013">
                  <a:extLst>
                    <a:ext uri="{9D8B030D-6E8A-4147-A177-3AD203B41FA5}">
                      <a16:colId xmlns:a16="http://schemas.microsoft.com/office/drawing/2014/main" val="541876164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val="1156311675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val="470559235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175544"/>
                  </a:ext>
                </a:extLst>
              </a:tr>
              <a:tr h="3619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568673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Yuca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144652"/>
                  </a:ext>
                </a:extLst>
              </a:tr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SIPSA Abastecimiento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-25,2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34,3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2146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217,4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-34,6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64584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141,7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-19,8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35812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50A2494-DA86-BC3C-D758-A809DA5F2760}"/>
              </a:ext>
            </a:extLst>
          </p:cNvPr>
          <p:cNvSpPr txBox="1"/>
          <p:nvPr/>
        </p:nvSpPr>
        <p:spPr>
          <a:xfrm>
            <a:off x="756253" y="2493637"/>
            <a:ext cx="20868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Resultados 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en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niveles</a:t>
            </a:r>
            <a:endParaRPr lang="es-CO" sz="1000" dirty="0"/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6E1FD758-1D93-EAA0-E604-4835F8399225}"/>
              </a:ext>
            </a:extLst>
          </p:cNvPr>
          <p:cNvSpPr txBox="1"/>
          <p:nvPr/>
        </p:nvSpPr>
        <p:spPr>
          <a:xfrm>
            <a:off x="699762" y="4779605"/>
            <a:ext cx="2828418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CO" sz="800" spc="15" dirty="0">
                <a:solidFill>
                  <a:srgbClr val="404040"/>
                </a:solidFill>
                <a:latin typeface="+mj-lt"/>
                <a:cs typeface="Arial"/>
              </a:rPr>
              <a:t>DANE</a:t>
            </a:r>
            <a:endParaRPr sz="8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cxnSp>
        <p:nvCxnSpPr>
          <p:cNvPr id="8" name="Conector recto 7">
            <a:hlinkClick r:id="rId3" action="ppaction://hlinksldjump"/>
            <a:extLst>
              <a:ext uri="{FF2B5EF4-FFF2-40B4-BE49-F238E27FC236}">
                <a16:creationId xmlns:a16="http://schemas.microsoft.com/office/drawing/2014/main" id="{65655575-E652-4886-8CDF-E0C189B7E7FC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86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yuca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D08D95-15E7-EAC3-FA04-C8CD2E08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007" y="86491"/>
            <a:ext cx="5496910" cy="24852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AE6C7D1-CDD1-7716-F41B-9BA23326B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" y="2664190"/>
            <a:ext cx="7897764" cy="229985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2752031-A9B8-49D6-5CC5-015D44138CDA}"/>
              </a:ext>
            </a:extLst>
          </p:cNvPr>
          <p:cNvSpPr txBox="1"/>
          <p:nvPr/>
        </p:nvSpPr>
        <p:spPr>
          <a:xfrm>
            <a:off x="521774" y="2433358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23118" y="716591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cxnSp>
        <p:nvCxnSpPr>
          <p:cNvPr id="12" name="Conector recto 11">
            <a:hlinkClick r:id="rId4" action="ppaction://hlinksldjump"/>
            <a:extLst>
              <a:ext uri="{FF2B5EF4-FFF2-40B4-BE49-F238E27FC236}">
                <a16:creationId xmlns:a16="http://schemas.microsoft.com/office/drawing/2014/main" id="{B6AEEBBA-D9B7-434E-8D9A-A3D08B5DF168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59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A9E1C1F-4BFC-4638-AA15-3CEE40D0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591417"/>
            <a:ext cx="6590807" cy="2218249"/>
          </a:xfrm>
          <a:prstGeom prst="rect">
            <a:avLst/>
          </a:prstGeom>
        </p:spPr>
      </p:pic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legumbres - fríjol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0A2494-DA86-BC3C-D758-A809DA5F2760}"/>
              </a:ext>
            </a:extLst>
          </p:cNvPr>
          <p:cNvSpPr txBox="1"/>
          <p:nvPr/>
        </p:nvSpPr>
        <p:spPr>
          <a:xfrm>
            <a:off x="699762" y="2345196"/>
            <a:ext cx="20868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Resultados 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en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niveles</a:t>
            </a:r>
            <a:endParaRPr lang="es-CO" sz="1000" dirty="0"/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6E1FD758-1D93-EAA0-E604-4835F8399225}"/>
              </a:ext>
            </a:extLst>
          </p:cNvPr>
          <p:cNvSpPr txBox="1"/>
          <p:nvPr/>
        </p:nvSpPr>
        <p:spPr>
          <a:xfrm>
            <a:off x="699762" y="4779605"/>
            <a:ext cx="2828418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CO" sz="800" spc="15" dirty="0">
                <a:solidFill>
                  <a:srgbClr val="404040"/>
                </a:solidFill>
                <a:latin typeface="+mj-lt"/>
                <a:cs typeface="Arial"/>
              </a:rPr>
              <a:t>DANE</a:t>
            </a:r>
            <a:endParaRPr sz="8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B6886FBB-D0CA-02FD-0165-ADBC7FC74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87784"/>
              </p:ext>
            </p:extLst>
          </p:nvPr>
        </p:nvGraphicFramePr>
        <p:xfrm>
          <a:off x="3528180" y="856039"/>
          <a:ext cx="5511800" cy="1200150"/>
        </p:xfrm>
        <a:graphic>
          <a:graphicData uri="http://schemas.openxmlformats.org/drawingml/2006/table">
            <a:tbl>
              <a:tblPr/>
              <a:tblGrid>
                <a:gridCol w="1703013">
                  <a:extLst>
                    <a:ext uri="{9D8B030D-6E8A-4147-A177-3AD203B41FA5}">
                      <a16:colId xmlns:a16="http://schemas.microsoft.com/office/drawing/2014/main" val="2596583745"/>
                    </a:ext>
                  </a:extLst>
                </a:gridCol>
                <a:gridCol w="1703013">
                  <a:extLst>
                    <a:ext uri="{9D8B030D-6E8A-4147-A177-3AD203B41FA5}">
                      <a16:colId xmlns:a16="http://schemas.microsoft.com/office/drawing/2014/main" val="806763218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val="1536928886"/>
                    </a:ext>
                  </a:extLst>
                </a:gridCol>
                <a:gridCol w="1052887">
                  <a:extLst>
                    <a:ext uri="{9D8B030D-6E8A-4147-A177-3AD203B41FA5}">
                      <a16:colId xmlns:a16="http://schemas.microsoft.com/office/drawing/2014/main" val="3222438214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24026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5474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Fenalce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Producción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-8,9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53166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IPP fríjol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59,8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-0,4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44884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Importaciones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92,7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-14,9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68213"/>
                  </a:ext>
                </a:extLst>
              </a:tr>
            </a:tbl>
          </a:graphicData>
        </a:graphic>
      </p:graphicFrame>
      <p:cxnSp>
        <p:nvCxnSpPr>
          <p:cNvPr id="9" name="Conector recto 8">
            <a:hlinkClick r:id="rId3" action="ppaction://hlinksldjump"/>
            <a:extLst>
              <a:ext uri="{FF2B5EF4-FFF2-40B4-BE49-F238E27FC236}">
                <a16:creationId xmlns:a16="http://schemas.microsoft.com/office/drawing/2014/main" id="{CCDF3361-FD25-4131-852F-D5980C042914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275FB53-3311-2912-1187-89F5887FD751}"/>
              </a:ext>
            </a:extLst>
          </p:cNvPr>
          <p:cNvSpPr txBox="1"/>
          <p:nvPr/>
        </p:nvSpPr>
        <p:spPr>
          <a:xfrm>
            <a:off x="658055" y="156763"/>
            <a:ext cx="6879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B6004B"/>
                </a:solidFill>
                <a:cs typeface="Arial"/>
              </a:rPr>
              <a:t>Contenido </a:t>
            </a:r>
            <a:endParaRPr lang="es-CO" sz="1600" b="1" dirty="0">
              <a:solidFill>
                <a:srgbClr val="B6004B"/>
              </a:solidFill>
              <a:cs typeface="Arial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4632A29-EBA0-4725-4B5B-CA3CAD1BF519}"/>
              </a:ext>
            </a:extLst>
          </p:cNvPr>
          <p:cNvCxnSpPr>
            <a:cxnSpLocks/>
          </p:cNvCxnSpPr>
          <p:nvPr/>
        </p:nvCxnSpPr>
        <p:spPr>
          <a:xfrm flipH="1">
            <a:off x="756253" y="549365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9700AB3D-0A61-4214-822C-56333F36D452}"/>
              </a:ext>
            </a:extLst>
          </p:cNvPr>
          <p:cNvGraphicFramePr/>
          <p:nvPr/>
        </p:nvGraphicFramePr>
        <p:xfrm>
          <a:off x="756252" y="2698751"/>
          <a:ext cx="8286147" cy="206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object 553">
            <a:extLst>
              <a:ext uri="{FF2B5EF4-FFF2-40B4-BE49-F238E27FC236}">
                <a16:creationId xmlns:a16="http://schemas.microsoft.com/office/drawing/2014/main" id="{BC5C56A3-2A86-4C9B-8480-4F1EBFE5F20D}"/>
              </a:ext>
            </a:extLst>
          </p:cNvPr>
          <p:cNvSpPr txBox="1">
            <a:spLocks/>
          </p:cNvSpPr>
          <p:nvPr/>
        </p:nvSpPr>
        <p:spPr>
          <a:xfrm>
            <a:off x="4139899" y="1570835"/>
            <a:ext cx="4678098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CO" sz="3200" b="1" i="0" u="none" strike="noStrike" kern="1200" cap="none" spc="0" normalizeH="0" baseline="0" noProof="0" dirty="0">
                <a:ln>
                  <a:noFill/>
                </a:ln>
                <a:solidFill>
                  <a:srgbClr val="B6004B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Contexto </a:t>
            </a:r>
            <a:r>
              <a:rPr lang="es-CO" b="1" dirty="0">
                <a:solidFill>
                  <a:srgbClr val="B6004B"/>
                </a:solidFill>
                <a:latin typeface="Segoe UI"/>
                <a:cs typeface="Arial" panose="020B0604020202020204" pitchFamily="34" charset="0"/>
              </a:rPr>
              <a:t>julio </a:t>
            </a:r>
            <a:r>
              <a:rPr kumimoji="0" lang="es-CO" sz="3200" b="1" i="0" u="none" strike="noStrike" kern="1200" cap="none" spc="0" normalizeH="0" baseline="0" noProof="0" dirty="0">
                <a:ln>
                  <a:noFill/>
                </a:ln>
                <a:solidFill>
                  <a:srgbClr val="B6004B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74991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legumbres - fríjol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752031-A9B8-49D6-5CC5-015D44138CDA}"/>
              </a:ext>
            </a:extLst>
          </p:cNvPr>
          <p:cNvSpPr txBox="1"/>
          <p:nvPr/>
        </p:nvSpPr>
        <p:spPr>
          <a:xfrm>
            <a:off x="521774" y="2433358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39259" y="744254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A979D37-ECFD-C918-D185-E490876BB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62" y="38100"/>
            <a:ext cx="5410200" cy="25336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82EE61-C95C-9460-9C77-CE1562D0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9" y="2664190"/>
            <a:ext cx="8242285" cy="2250973"/>
          </a:xfrm>
          <a:prstGeom prst="rect">
            <a:avLst/>
          </a:prstGeom>
        </p:spPr>
      </p:pic>
      <p:cxnSp>
        <p:nvCxnSpPr>
          <p:cNvPr id="12" name="Conector recto 11">
            <a:hlinkClick r:id="rId4" action="ppaction://hlinksldjump"/>
            <a:extLst>
              <a:ext uri="{FF2B5EF4-FFF2-40B4-BE49-F238E27FC236}">
                <a16:creationId xmlns:a16="http://schemas.microsoft.com/office/drawing/2014/main" id="{0EA625AE-F6C2-41F7-950C-8A681A927A5C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22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3DBE3F-8AC2-423D-A3EC-7E56285D4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2" y="2617552"/>
            <a:ext cx="6888480" cy="2157881"/>
          </a:xfrm>
          <a:prstGeom prst="rect">
            <a:avLst/>
          </a:prstGeom>
        </p:spPr>
      </p:pic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banano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0A2494-DA86-BC3C-D758-A809DA5F2760}"/>
              </a:ext>
            </a:extLst>
          </p:cNvPr>
          <p:cNvSpPr txBox="1"/>
          <p:nvPr/>
        </p:nvSpPr>
        <p:spPr>
          <a:xfrm>
            <a:off x="699762" y="2342334"/>
            <a:ext cx="2411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Índice 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Banano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(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Producción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ponderada)</a:t>
            </a:r>
            <a:endParaRPr lang="es-CO" sz="1000" dirty="0"/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6E1FD758-1D93-EAA0-E604-4835F8399225}"/>
              </a:ext>
            </a:extLst>
          </p:cNvPr>
          <p:cNvSpPr txBox="1"/>
          <p:nvPr/>
        </p:nvSpPr>
        <p:spPr>
          <a:xfrm>
            <a:off x="699762" y="4779605"/>
            <a:ext cx="2828418" cy="2672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CO" sz="800" spc="15" dirty="0">
                <a:solidFill>
                  <a:srgbClr val="404040"/>
                </a:solidFill>
                <a:latin typeface="+mj-lt"/>
                <a:cs typeface="Arial"/>
              </a:rPr>
              <a:t>DANE</a:t>
            </a:r>
          </a:p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lang="es-MX" sz="800" spc="15" dirty="0">
                <a:solidFill>
                  <a:srgbClr val="404040"/>
                </a:solidFill>
                <a:latin typeface="+mj-lt"/>
                <a:cs typeface="Arial"/>
              </a:rPr>
              <a:t>El dato del mes actual corresponde a datos DANE- DIAN</a:t>
            </a:r>
            <a:r>
              <a:rPr lang="es-MX" sz="800" dirty="0">
                <a:solidFill>
                  <a:srgbClr val="404040"/>
                </a:solidFill>
                <a:latin typeface="+mj-lt"/>
                <a:cs typeface="Arial"/>
              </a:rPr>
              <a:t>.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00F4A85-E3D2-FABF-99B9-238CD2E7B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02474"/>
              </p:ext>
            </p:extLst>
          </p:nvPr>
        </p:nvGraphicFramePr>
        <p:xfrm>
          <a:off x="3699640" y="84058"/>
          <a:ext cx="5310350" cy="2157880"/>
        </p:xfrm>
        <a:graphic>
          <a:graphicData uri="http://schemas.openxmlformats.org/drawingml/2006/table">
            <a:tbl>
              <a:tblPr/>
              <a:tblGrid>
                <a:gridCol w="1603857">
                  <a:extLst>
                    <a:ext uri="{9D8B030D-6E8A-4147-A177-3AD203B41FA5}">
                      <a16:colId xmlns:a16="http://schemas.microsoft.com/office/drawing/2014/main" val="1550478320"/>
                    </a:ext>
                  </a:extLst>
                </a:gridCol>
                <a:gridCol w="1603857">
                  <a:extLst>
                    <a:ext uri="{9D8B030D-6E8A-4147-A177-3AD203B41FA5}">
                      <a16:colId xmlns:a16="http://schemas.microsoft.com/office/drawing/2014/main" val="588208274"/>
                    </a:ext>
                  </a:extLst>
                </a:gridCol>
                <a:gridCol w="1051318">
                  <a:extLst>
                    <a:ext uri="{9D8B030D-6E8A-4147-A177-3AD203B41FA5}">
                      <a16:colId xmlns:a16="http://schemas.microsoft.com/office/drawing/2014/main" val="304933267"/>
                    </a:ext>
                  </a:extLst>
                </a:gridCol>
                <a:gridCol w="1051318">
                  <a:extLst>
                    <a:ext uri="{9D8B030D-6E8A-4147-A177-3AD203B41FA5}">
                      <a16:colId xmlns:a16="http://schemas.microsoft.com/office/drawing/2014/main" val="1818601049"/>
                    </a:ext>
                  </a:extLst>
                </a:gridCol>
              </a:tblGrid>
              <a:tr h="19691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823470"/>
                  </a:ext>
                </a:extLst>
              </a:tr>
              <a:tr h="3364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32940"/>
                  </a:ext>
                </a:extLst>
              </a:tr>
              <a:tr h="1805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Banano consumo interno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543541"/>
                  </a:ext>
                </a:extLst>
              </a:tr>
              <a:tr h="18050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Producción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458342"/>
                  </a:ext>
                </a:extLst>
              </a:tr>
              <a:tr h="18050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176322"/>
                  </a:ext>
                </a:extLst>
              </a:tr>
              <a:tr h="18050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Importaciones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166,0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596186"/>
                  </a:ext>
                </a:extLst>
              </a:tr>
              <a:tr h="1805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Banano exportación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47701"/>
                  </a:ext>
                </a:extLst>
              </a:tr>
              <a:tr h="18050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DANE-DIAN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Constantes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-45,8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-17,5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807139"/>
                  </a:ext>
                </a:extLst>
              </a:tr>
              <a:tr h="18050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Corrientes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-46,0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-5,5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30323"/>
                  </a:ext>
                </a:extLst>
              </a:tr>
              <a:tr h="18050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14,1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460825"/>
                  </a:ext>
                </a:extLst>
              </a:tr>
              <a:tr h="1805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-36,1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-6,5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83070"/>
                  </a:ext>
                </a:extLst>
              </a:tr>
            </a:tbl>
          </a:graphicData>
        </a:graphic>
      </p:graphicFrame>
      <p:cxnSp>
        <p:nvCxnSpPr>
          <p:cNvPr id="8" name="Conector recto 7">
            <a:hlinkClick r:id="rId3" action="ppaction://hlinksldjump"/>
            <a:extLst>
              <a:ext uri="{FF2B5EF4-FFF2-40B4-BE49-F238E27FC236}">
                <a16:creationId xmlns:a16="http://schemas.microsoft.com/office/drawing/2014/main" id="{64097E49-78DC-46CE-8190-AA0DD014563B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09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banano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752031-A9B8-49D6-5CC5-015D44138CDA}"/>
              </a:ext>
            </a:extLst>
          </p:cNvPr>
          <p:cNvSpPr txBox="1"/>
          <p:nvPr/>
        </p:nvSpPr>
        <p:spPr>
          <a:xfrm>
            <a:off x="521774" y="2433358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39259" y="742068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61DD047-4AA7-F064-8F64-DB083ADF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34" y="86053"/>
            <a:ext cx="4721095" cy="24856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AA6D8B-5444-FC11-5F58-76959098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9" y="2656015"/>
            <a:ext cx="6275764" cy="2201486"/>
          </a:xfrm>
          <a:prstGeom prst="rect">
            <a:avLst/>
          </a:prstGeom>
        </p:spPr>
      </p:pic>
      <p:cxnSp>
        <p:nvCxnSpPr>
          <p:cNvPr id="12" name="Conector recto 11">
            <a:hlinkClick r:id="rId4" action="ppaction://hlinksldjump"/>
            <a:extLst>
              <a:ext uri="{FF2B5EF4-FFF2-40B4-BE49-F238E27FC236}">
                <a16:creationId xmlns:a16="http://schemas.microsoft.com/office/drawing/2014/main" id="{1EBC30F9-81C7-4F67-83D0-03BB8164EBBF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0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6757E91-6967-4990-AF0E-81DB35E1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38" y="2980578"/>
            <a:ext cx="6190093" cy="1778452"/>
          </a:xfrm>
          <a:prstGeom prst="rect">
            <a:avLst/>
          </a:prstGeom>
        </p:spPr>
      </p:pic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banano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4388455" y="732412"/>
            <a:ext cx="3217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Exportaciones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de 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banano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por destino  (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859B63-A6FE-4EF8-93E9-9774130DC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894" y="962898"/>
            <a:ext cx="4127482" cy="164886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AAE6B6B-6E27-4B62-9C5E-DC205B0D2BAD}"/>
              </a:ext>
            </a:extLst>
          </p:cNvPr>
          <p:cNvSpPr txBox="1"/>
          <p:nvPr/>
        </p:nvSpPr>
        <p:spPr>
          <a:xfrm>
            <a:off x="623118" y="2749746"/>
            <a:ext cx="494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Exportaciones</a:t>
            </a:r>
            <a:r>
              <a:rPr lang="pt-BR" sz="900" dirty="0">
                <a:solidFill>
                  <a:schemeClr val="bg1">
                    <a:lumMod val="50000"/>
                  </a:schemeClr>
                </a:solidFill>
                <a:cs typeface="Arial"/>
              </a:rPr>
              <a:t> de </a:t>
            </a:r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banano</a:t>
            </a:r>
            <a:r>
              <a:rPr lang="pt-BR" sz="900" dirty="0">
                <a:solidFill>
                  <a:schemeClr val="bg1">
                    <a:lumMod val="50000"/>
                  </a:schemeClr>
                </a:solidFill>
                <a:cs typeface="Arial"/>
              </a:rPr>
              <a:t> (</a:t>
            </a:r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miles</a:t>
            </a:r>
            <a:r>
              <a:rPr lang="pt-BR" sz="900" dirty="0">
                <a:solidFill>
                  <a:schemeClr val="bg1">
                    <a:lumMod val="50000"/>
                  </a:schemeClr>
                </a:solidFill>
                <a:cs typeface="Arial"/>
              </a:rPr>
              <a:t> de </a:t>
            </a:r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millones</a:t>
            </a:r>
            <a:r>
              <a:rPr lang="pt-BR" sz="900" dirty="0">
                <a:solidFill>
                  <a:schemeClr val="bg1">
                    <a:lumMod val="50000"/>
                  </a:schemeClr>
                </a:solidFill>
                <a:cs typeface="Arial"/>
              </a:rPr>
              <a:t> </a:t>
            </a:r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en</a:t>
            </a:r>
            <a:r>
              <a:rPr lang="pt-BR" sz="900" dirty="0">
                <a:solidFill>
                  <a:schemeClr val="bg1">
                    <a:lumMod val="50000"/>
                  </a:schemeClr>
                </a:solidFill>
                <a:cs typeface="Arial"/>
              </a:rPr>
              <a:t> términos constantes)</a:t>
            </a:r>
            <a:endParaRPr lang="es-CO" sz="900" dirty="0"/>
          </a:p>
        </p:txBody>
      </p:sp>
      <p:cxnSp>
        <p:nvCxnSpPr>
          <p:cNvPr id="9" name="Conector recto 8">
            <a:hlinkClick r:id="rId4" action="ppaction://hlinksldjump"/>
            <a:extLst>
              <a:ext uri="{FF2B5EF4-FFF2-40B4-BE49-F238E27FC236}">
                <a16:creationId xmlns:a16="http://schemas.microsoft.com/office/drawing/2014/main" id="{08E87B00-82C3-4D15-A3BE-030E4B0CAD92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27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plátano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0A2494-DA86-BC3C-D758-A809DA5F2760}"/>
              </a:ext>
            </a:extLst>
          </p:cNvPr>
          <p:cNvSpPr txBox="1"/>
          <p:nvPr/>
        </p:nvSpPr>
        <p:spPr>
          <a:xfrm>
            <a:off x="689252" y="2296973"/>
            <a:ext cx="2411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Índice Plátano (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Producción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ponderada)</a:t>
            </a:r>
            <a:endParaRPr lang="es-CO" sz="1000" dirty="0"/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6E1FD758-1D93-EAA0-E604-4835F8399225}"/>
              </a:ext>
            </a:extLst>
          </p:cNvPr>
          <p:cNvSpPr txBox="1"/>
          <p:nvPr/>
        </p:nvSpPr>
        <p:spPr>
          <a:xfrm>
            <a:off x="689252" y="4901378"/>
            <a:ext cx="2828418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CO" sz="800" spc="15" dirty="0">
                <a:solidFill>
                  <a:srgbClr val="404040"/>
                </a:solidFill>
                <a:latin typeface="+mj-lt"/>
                <a:cs typeface="Arial"/>
              </a:rPr>
              <a:t>DANE</a:t>
            </a:r>
            <a:r>
              <a:rPr lang="es-MX" sz="800" dirty="0">
                <a:solidFill>
                  <a:srgbClr val="404040"/>
                </a:solidFill>
                <a:latin typeface="+mj-lt"/>
                <a:cs typeface="Arial"/>
              </a:rPr>
              <a:t>.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D43452C-C0F4-A8E9-7CC1-02CD5C71B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8882"/>
              </p:ext>
            </p:extLst>
          </p:nvPr>
        </p:nvGraphicFramePr>
        <p:xfrm>
          <a:off x="3293884" y="401498"/>
          <a:ext cx="5638800" cy="1895475"/>
        </p:xfrm>
        <a:graphic>
          <a:graphicData uri="http://schemas.openxmlformats.org/drawingml/2006/table">
            <a:tbl>
              <a:tblPr/>
              <a:tblGrid>
                <a:gridCol w="1703057">
                  <a:extLst>
                    <a:ext uri="{9D8B030D-6E8A-4147-A177-3AD203B41FA5}">
                      <a16:colId xmlns:a16="http://schemas.microsoft.com/office/drawing/2014/main" val="994252088"/>
                    </a:ext>
                  </a:extLst>
                </a:gridCol>
                <a:gridCol w="1703057">
                  <a:extLst>
                    <a:ext uri="{9D8B030D-6E8A-4147-A177-3AD203B41FA5}">
                      <a16:colId xmlns:a16="http://schemas.microsoft.com/office/drawing/2014/main" val="2452795671"/>
                    </a:ext>
                  </a:extLst>
                </a:gridCol>
                <a:gridCol w="1116343">
                  <a:extLst>
                    <a:ext uri="{9D8B030D-6E8A-4147-A177-3AD203B41FA5}">
                      <a16:colId xmlns:a16="http://schemas.microsoft.com/office/drawing/2014/main" val="3899404870"/>
                    </a:ext>
                  </a:extLst>
                </a:gridCol>
                <a:gridCol w="1116343">
                  <a:extLst>
                    <a:ext uri="{9D8B030D-6E8A-4147-A177-3AD203B41FA5}">
                      <a16:colId xmlns:a16="http://schemas.microsoft.com/office/drawing/2014/main" val="1914098403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670425"/>
                  </a:ext>
                </a:extLst>
              </a:tr>
              <a:tr h="3619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18819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Plátano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597535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SIPSA Abastecimiento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-5,8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5258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Exportaciones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-46,3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-14,7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03193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101,0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29,7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99001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75,6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797875"/>
                  </a:ext>
                </a:extLst>
              </a:tr>
              <a:tr h="2762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-10,0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-2,5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51321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436D2E7-126F-401D-AE6B-A6DCA8D7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39" y="2571750"/>
            <a:ext cx="6044896" cy="2350317"/>
          </a:xfrm>
          <a:prstGeom prst="rect">
            <a:avLst/>
          </a:prstGeom>
        </p:spPr>
      </p:pic>
      <p:cxnSp>
        <p:nvCxnSpPr>
          <p:cNvPr id="8" name="Conector recto 7">
            <a:hlinkClick r:id="rId3" action="ppaction://hlinksldjump"/>
            <a:extLst>
              <a:ext uri="{FF2B5EF4-FFF2-40B4-BE49-F238E27FC236}">
                <a16:creationId xmlns:a16="http://schemas.microsoft.com/office/drawing/2014/main" id="{FD9A6EB4-1E29-42C0-AAA8-EEB2E7A62DC1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2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plátano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752031-A9B8-49D6-5CC5-015D44138CDA}"/>
              </a:ext>
            </a:extLst>
          </p:cNvPr>
          <p:cNvSpPr txBox="1"/>
          <p:nvPr/>
        </p:nvSpPr>
        <p:spPr>
          <a:xfrm>
            <a:off x="521774" y="2433358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23118" y="740447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59CE60-8DF9-98A0-647E-972C3D2E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673" y="48302"/>
            <a:ext cx="4797786" cy="23539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D3B949-8A9D-8EED-652F-5F7B73ED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" y="2642935"/>
            <a:ext cx="7766363" cy="2247952"/>
          </a:xfrm>
          <a:prstGeom prst="rect">
            <a:avLst/>
          </a:prstGeom>
        </p:spPr>
      </p:pic>
      <p:cxnSp>
        <p:nvCxnSpPr>
          <p:cNvPr id="12" name="Conector recto 11">
            <a:hlinkClick r:id="rId4" action="ppaction://hlinksldjump"/>
            <a:extLst>
              <a:ext uri="{FF2B5EF4-FFF2-40B4-BE49-F238E27FC236}">
                <a16:creationId xmlns:a16="http://schemas.microsoft.com/office/drawing/2014/main" id="{6F713B9B-42ED-4E37-819E-1EFE323BD785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7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plátano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752031-A9B8-49D6-5CC5-015D44138CDA}"/>
              </a:ext>
            </a:extLst>
          </p:cNvPr>
          <p:cNvSpPr txBox="1"/>
          <p:nvPr/>
        </p:nvSpPr>
        <p:spPr>
          <a:xfrm>
            <a:off x="532284" y="3259433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23118" y="741593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6BEBE3-AC27-569D-D471-8AA91225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563716"/>
            <a:ext cx="5591175" cy="1066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15064C-2BC5-67C6-8830-776D0CA06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77" y="3521440"/>
            <a:ext cx="8566423" cy="964260"/>
          </a:xfrm>
          <a:prstGeom prst="rect">
            <a:avLst/>
          </a:prstGeom>
        </p:spPr>
      </p:pic>
      <p:cxnSp>
        <p:nvCxnSpPr>
          <p:cNvPr id="12" name="Conector recto 11">
            <a:hlinkClick r:id="rId4" action="ppaction://hlinksldjump"/>
            <a:extLst>
              <a:ext uri="{FF2B5EF4-FFF2-40B4-BE49-F238E27FC236}">
                <a16:creationId xmlns:a16="http://schemas.microsoft.com/office/drawing/2014/main" id="{B7702310-D91A-4FEF-8600-A3EB281F20D4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9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frutas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0A2494-DA86-BC3C-D758-A809DA5F2760}"/>
              </a:ext>
            </a:extLst>
          </p:cNvPr>
          <p:cNvSpPr txBox="1"/>
          <p:nvPr/>
        </p:nvSpPr>
        <p:spPr>
          <a:xfrm>
            <a:off x="689252" y="2366317"/>
            <a:ext cx="2411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Índice frutas (Producción ponderada)</a:t>
            </a:r>
            <a:endParaRPr lang="es-CO" sz="1000" dirty="0"/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6E1FD758-1D93-EAA0-E604-4835F8399225}"/>
              </a:ext>
            </a:extLst>
          </p:cNvPr>
          <p:cNvSpPr txBox="1"/>
          <p:nvPr/>
        </p:nvSpPr>
        <p:spPr>
          <a:xfrm>
            <a:off x="689252" y="4901378"/>
            <a:ext cx="2828418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CO" sz="800" spc="15" dirty="0">
                <a:solidFill>
                  <a:srgbClr val="404040"/>
                </a:solidFill>
                <a:latin typeface="+mj-lt"/>
                <a:cs typeface="Arial"/>
              </a:rPr>
              <a:t>DANE</a:t>
            </a:r>
            <a:r>
              <a:rPr lang="es-MX" sz="800" dirty="0">
                <a:solidFill>
                  <a:srgbClr val="404040"/>
                </a:solidFill>
                <a:latin typeface="+mj-lt"/>
                <a:cs typeface="Arial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8A4B9A9-5C3B-6497-E53F-930F2F86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78" y="523894"/>
            <a:ext cx="5657850" cy="20193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723689D-1EB4-48DF-8ECB-B2F299E1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50" y="2612538"/>
            <a:ext cx="5733946" cy="2288840"/>
          </a:xfrm>
          <a:prstGeom prst="rect">
            <a:avLst/>
          </a:prstGeom>
        </p:spPr>
      </p:pic>
      <p:cxnSp>
        <p:nvCxnSpPr>
          <p:cNvPr id="8" name="Conector recto 7">
            <a:hlinkClick r:id="rId4" action="ppaction://hlinksldjump"/>
            <a:extLst>
              <a:ext uri="{FF2B5EF4-FFF2-40B4-BE49-F238E27FC236}">
                <a16:creationId xmlns:a16="http://schemas.microsoft.com/office/drawing/2014/main" id="{86F5C024-C767-498F-B134-2F61A98E43E7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0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frutas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752031-A9B8-49D6-5CC5-015D44138CDA}"/>
              </a:ext>
            </a:extLst>
          </p:cNvPr>
          <p:cNvSpPr txBox="1"/>
          <p:nvPr/>
        </p:nvSpPr>
        <p:spPr>
          <a:xfrm>
            <a:off x="623118" y="2838387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39259" y="731938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72AA2D-E5BA-96AF-7A05-8C72410A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98" y="609818"/>
            <a:ext cx="6047902" cy="18354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0E8D69-0C91-0BCE-606D-1AB9B8F0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9" y="3115385"/>
            <a:ext cx="8387747" cy="1725641"/>
          </a:xfrm>
          <a:prstGeom prst="rect">
            <a:avLst/>
          </a:prstGeom>
        </p:spPr>
      </p:pic>
      <p:cxnSp>
        <p:nvCxnSpPr>
          <p:cNvPr id="12" name="Conector recto 11">
            <a:hlinkClick r:id="rId4" action="ppaction://hlinksldjump"/>
            <a:extLst>
              <a:ext uri="{FF2B5EF4-FFF2-40B4-BE49-F238E27FC236}">
                <a16:creationId xmlns:a16="http://schemas.microsoft.com/office/drawing/2014/main" id="{C0646769-6603-471E-A412-58C6ACC018BE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53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frutas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752031-A9B8-49D6-5CC5-015D44138CDA}"/>
              </a:ext>
            </a:extLst>
          </p:cNvPr>
          <p:cNvSpPr txBox="1"/>
          <p:nvPr/>
        </p:nvSpPr>
        <p:spPr>
          <a:xfrm>
            <a:off x="623118" y="2838387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23118" y="715444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B483E25-9F36-D0BF-1DE2-66DB406B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38" y="609817"/>
            <a:ext cx="6082522" cy="18459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B57137-5415-8DB3-3864-BC25753B4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8" y="3107079"/>
            <a:ext cx="8428201" cy="1733964"/>
          </a:xfrm>
          <a:prstGeom prst="rect">
            <a:avLst/>
          </a:prstGeom>
        </p:spPr>
      </p:pic>
      <p:cxnSp>
        <p:nvCxnSpPr>
          <p:cNvPr id="12" name="Conector recto 11">
            <a:hlinkClick r:id="rId4" action="ppaction://hlinksldjump"/>
            <a:extLst>
              <a:ext uri="{FF2B5EF4-FFF2-40B4-BE49-F238E27FC236}">
                <a16:creationId xmlns:a16="http://schemas.microsoft.com/office/drawing/2014/main" id="{2FF468A3-77E0-4335-B555-AA01E8763411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64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453447F-59DB-EC53-EF12-8DB30E27A3B7}"/>
              </a:ext>
            </a:extLst>
          </p:cNvPr>
          <p:cNvSpPr/>
          <p:nvPr/>
        </p:nvSpPr>
        <p:spPr>
          <a:xfrm>
            <a:off x="5218545" y="0"/>
            <a:ext cx="3925455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object 898">
            <a:extLst>
              <a:ext uri="{FF2B5EF4-FFF2-40B4-BE49-F238E27FC236}">
                <a16:creationId xmlns:a16="http://schemas.microsoft.com/office/drawing/2014/main" id="{DDFC80F9-9DC0-B6C8-C869-A8D37DEADBD9}"/>
              </a:ext>
            </a:extLst>
          </p:cNvPr>
          <p:cNvSpPr txBox="1"/>
          <p:nvPr/>
        </p:nvSpPr>
        <p:spPr>
          <a:xfrm>
            <a:off x="741739" y="178931"/>
            <a:ext cx="447680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Condiciones Agroclimáticas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Índice de Disponibilidad Hídrica (IDH)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2ADCA19-A458-9223-DBB6-D0FEA6C25E43}"/>
              </a:ext>
            </a:extLst>
          </p:cNvPr>
          <p:cNvCxnSpPr>
            <a:cxnSpLocks/>
          </p:cNvCxnSpPr>
          <p:nvPr/>
        </p:nvCxnSpPr>
        <p:spPr>
          <a:xfrm flipH="1">
            <a:off x="756253" y="6451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0B589225-28ED-40C4-A0C0-D625C2882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1" t="14642" r="60417" b="16172"/>
          <a:stretch/>
        </p:blipFill>
        <p:spPr>
          <a:xfrm>
            <a:off x="5435600" y="64631"/>
            <a:ext cx="3594100" cy="4924612"/>
          </a:xfrm>
          <a:prstGeom prst="rect">
            <a:avLst/>
          </a:prstGeom>
        </p:spPr>
      </p:pic>
      <p:sp>
        <p:nvSpPr>
          <p:cNvPr id="9" name="Rectángulo: esquinas diagonales redondeadas 8">
            <a:extLst>
              <a:ext uri="{FF2B5EF4-FFF2-40B4-BE49-F238E27FC236}">
                <a16:creationId xmlns:a16="http://schemas.microsoft.com/office/drawing/2014/main" id="{B3CF0D28-3D06-4E66-BD07-0CB8EEE4BB1C}"/>
              </a:ext>
            </a:extLst>
          </p:cNvPr>
          <p:cNvSpPr/>
          <p:nvPr/>
        </p:nvSpPr>
        <p:spPr>
          <a:xfrm>
            <a:off x="756253" y="788749"/>
            <a:ext cx="4370011" cy="661670"/>
          </a:xfrm>
          <a:prstGeom prst="round2DiagRect">
            <a:avLst/>
          </a:prstGeom>
          <a:noFill/>
          <a:ln>
            <a:solidFill>
              <a:srgbClr val="B600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DA1CC8-E812-498A-9827-90CF5873A6F0}"/>
              </a:ext>
            </a:extLst>
          </p:cNvPr>
          <p:cNvSpPr txBox="1"/>
          <p:nvPr/>
        </p:nvSpPr>
        <p:spPr>
          <a:xfrm>
            <a:off x="756253" y="831044"/>
            <a:ext cx="43479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050" dirty="0"/>
              <a:t>El IDH es un indicador agroclimático que permite identificar zonas y periodos con excesos o deficiencias de agua, clasificando las tierras desde </a:t>
            </a:r>
            <a:r>
              <a:rPr lang="es-ES" sz="1050" dirty="0">
                <a:solidFill>
                  <a:srgbClr val="FF0000"/>
                </a:solidFill>
              </a:rPr>
              <a:t>muy secas </a:t>
            </a:r>
            <a:r>
              <a:rPr lang="es-ES" sz="1050" dirty="0"/>
              <a:t>a </a:t>
            </a:r>
            <a:r>
              <a:rPr lang="es-ES" sz="1050" dirty="0">
                <a:solidFill>
                  <a:srgbClr val="00B050"/>
                </a:solidFill>
              </a:rPr>
              <a:t>muy húmedas</a:t>
            </a:r>
            <a:r>
              <a:rPr lang="es-ES" sz="1050" dirty="0"/>
              <a:t>.</a:t>
            </a:r>
            <a:endParaRPr lang="es-CO" sz="10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5D3A78E-E6BD-4650-9AB8-A1AAB39BA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37" t="36393" r="42604" b="21321"/>
          <a:stretch/>
        </p:blipFill>
        <p:spPr>
          <a:xfrm>
            <a:off x="3742399" y="2253713"/>
            <a:ext cx="1476146" cy="2146300"/>
          </a:xfrm>
          <a:prstGeom prst="rect">
            <a:avLst/>
          </a:prstGeom>
        </p:spPr>
      </p:pic>
      <p:sp>
        <p:nvSpPr>
          <p:cNvPr id="12" name="Rectángulo: esquinas diagonales redondeadas 11">
            <a:extLst>
              <a:ext uri="{FF2B5EF4-FFF2-40B4-BE49-F238E27FC236}">
                <a16:creationId xmlns:a16="http://schemas.microsoft.com/office/drawing/2014/main" id="{5993F1D0-DAC7-4F49-B4E1-D918DE8ABB3E}"/>
              </a:ext>
            </a:extLst>
          </p:cNvPr>
          <p:cNvSpPr/>
          <p:nvPr/>
        </p:nvSpPr>
        <p:spPr>
          <a:xfrm>
            <a:off x="818333" y="1502282"/>
            <a:ext cx="2924066" cy="3545968"/>
          </a:xfrm>
          <a:prstGeom prst="round2DiagRect">
            <a:avLst/>
          </a:prstGeom>
          <a:noFill/>
          <a:ln>
            <a:solidFill>
              <a:srgbClr val="B600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FD4B7A2-1E74-409A-B2C2-1E50CCDD1F21}"/>
              </a:ext>
            </a:extLst>
          </p:cNvPr>
          <p:cNvSpPr txBox="1"/>
          <p:nvPr/>
        </p:nvSpPr>
        <p:spPr>
          <a:xfrm>
            <a:off x="889598" y="1694064"/>
            <a:ext cx="29240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El índice identificó la presencia de tierras </a:t>
            </a:r>
            <a:r>
              <a:rPr lang="es-ES" sz="1050" dirty="0">
                <a:solidFill>
                  <a:srgbClr val="00B050"/>
                </a:solidFill>
              </a:rPr>
              <a:t>húmedas</a:t>
            </a:r>
            <a:r>
              <a:rPr lang="es-ES" sz="1050" dirty="0"/>
              <a:t> y </a:t>
            </a:r>
            <a:r>
              <a:rPr lang="es-ES" sz="1050" dirty="0">
                <a:solidFill>
                  <a:srgbClr val="00B050"/>
                </a:solidFill>
              </a:rPr>
              <a:t>muy húmedas</a:t>
            </a:r>
            <a:r>
              <a:rPr lang="es-ES" sz="1050" dirty="0"/>
              <a:t> en:</a:t>
            </a:r>
          </a:p>
          <a:p>
            <a:r>
              <a:rPr lang="es-ES" sz="1050" dirty="0"/>
              <a:t>• Anden del pacifico </a:t>
            </a:r>
          </a:p>
          <a:p>
            <a:r>
              <a:rPr lang="es-ES" sz="1050" dirty="0"/>
              <a:t>• Orinoquía </a:t>
            </a:r>
          </a:p>
          <a:p>
            <a:r>
              <a:rPr lang="es-ES" sz="1050" dirty="0"/>
              <a:t>• Amazonía</a:t>
            </a:r>
          </a:p>
          <a:p>
            <a:r>
              <a:rPr lang="es-ES" sz="1050" dirty="0"/>
              <a:t>• Norte de Antioquia</a:t>
            </a:r>
          </a:p>
          <a:p>
            <a:r>
              <a:rPr lang="es-ES" sz="1050" dirty="0"/>
              <a:t>• Sur de Córdoba.</a:t>
            </a:r>
          </a:p>
          <a:p>
            <a:endParaRPr lang="es-ES" sz="1050" dirty="0"/>
          </a:p>
          <a:p>
            <a:r>
              <a:rPr lang="es-ES" sz="1050" dirty="0"/>
              <a:t>Por otro lado, con tierras </a:t>
            </a:r>
            <a:r>
              <a:rPr lang="es-ES" sz="1050" dirty="0">
                <a:solidFill>
                  <a:srgbClr val="FF0000"/>
                </a:solidFill>
              </a:rPr>
              <a:t>muy secas</a:t>
            </a:r>
            <a:r>
              <a:rPr lang="es-ES" sz="1050" dirty="0"/>
              <a:t>, </a:t>
            </a:r>
            <a:r>
              <a:rPr lang="es-ES" sz="1050" dirty="0">
                <a:solidFill>
                  <a:schemeClr val="accent6"/>
                </a:solidFill>
              </a:rPr>
              <a:t>secas</a:t>
            </a:r>
            <a:r>
              <a:rPr lang="es-ES" sz="1050" dirty="0"/>
              <a:t> y </a:t>
            </a:r>
            <a:r>
              <a:rPr lang="es-ES" sz="1050" dirty="0">
                <a:solidFill>
                  <a:schemeClr val="accent6"/>
                </a:solidFill>
              </a:rPr>
              <a:t>semisecas</a:t>
            </a:r>
            <a:r>
              <a:rPr lang="es-ES" sz="1050" dirty="0"/>
              <a:t> se identificaron en:</a:t>
            </a:r>
          </a:p>
          <a:p>
            <a:r>
              <a:rPr lang="es-ES" sz="1050" dirty="0"/>
              <a:t>• Oriente de Nariño, Cauca y Valle del Cauca</a:t>
            </a:r>
          </a:p>
          <a:p>
            <a:r>
              <a:rPr lang="es-ES" sz="1050" dirty="0"/>
              <a:t>• Eje cafetero</a:t>
            </a:r>
          </a:p>
          <a:p>
            <a:r>
              <a:rPr lang="es-ES" sz="1050" dirty="0"/>
              <a:t>• Zonas importantes del Huila y del Tolima </a:t>
            </a:r>
          </a:p>
          <a:p>
            <a:r>
              <a:rPr lang="es-ES" sz="1050" dirty="0"/>
              <a:t>• La Guajira</a:t>
            </a:r>
          </a:p>
          <a:p>
            <a:r>
              <a:rPr lang="es-ES" sz="1050" dirty="0"/>
              <a:t>• Zonas focalizadas en Cundinamarca </a:t>
            </a:r>
          </a:p>
          <a:p>
            <a:r>
              <a:rPr lang="es-ES" sz="1050" dirty="0"/>
              <a:t>(occidente), Boyacá Santanderes y la región </a:t>
            </a:r>
          </a:p>
          <a:p>
            <a:r>
              <a:rPr lang="es-ES" sz="1050" dirty="0"/>
              <a:t>Caribe.</a:t>
            </a:r>
          </a:p>
          <a:p>
            <a:endParaRPr lang="es-ES" sz="1050" dirty="0"/>
          </a:p>
          <a:p>
            <a:r>
              <a:rPr lang="es-ES" sz="1050" dirty="0"/>
              <a:t>Las zonas restantes presentaron un comportamiento adecuado.</a:t>
            </a:r>
          </a:p>
        </p:txBody>
      </p:sp>
    </p:spTree>
    <p:extLst>
      <p:ext uri="{BB962C8B-B14F-4D97-AF65-F5344CB8AC3E}">
        <p14:creationId xmlns:p14="http://schemas.microsoft.com/office/powerpoint/2010/main" val="275310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frutas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752031-A9B8-49D6-5CC5-015D44138CDA}"/>
              </a:ext>
            </a:extLst>
          </p:cNvPr>
          <p:cNvSpPr txBox="1"/>
          <p:nvPr/>
        </p:nvSpPr>
        <p:spPr>
          <a:xfrm>
            <a:off x="639259" y="2524687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756253" y="4901220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39259" y="759339"/>
            <a:ext cx="2086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País de destino</a:t>
            </a:r>
          </a:p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Exportaciones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F070A1-FAC1-855E-2135-0FF1DE93E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98" y="87016"/>
            <a:ext cx="5698067" cy="24847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E6B22C-FFAA-D340-D0F8-985A3EC85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9" y="2755519"/>
            <a:ext cx="7850598" cy="2114289"/>
          </a:xfrm>
          <a:prstGeom prst="rect">
            <a:avLst/>
          </a:prstGeom>
        </p:spPr>
      </p:pic>
      <p:cxnSp>
        <p:nvCxnSpPr>
          <p:cNvPr id="12" name="Conector recto 11">
            <a:hlinkClick r:id="rId4" action="ppaction://hlinksldjump"/>
            <a:extLst>
              <a:ext uri="{FF2B5EF4-FFF2-40B4-BE49-F238E27FC236}">
                <a16:creationId xmlns:a16="http://schemas.microsoft.com/office/drawing/2014/main" id="{20EB12B6-29FC-4F19-9527-81EA238236CE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2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frutas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752031-A9B8-49D6-5CC5-015D44138CDA}"/>
              </a:ext>
            </a:extLst>
          </p:cNvPr>
          <p:cNvSpPr txBox="1"/>
          <p:nvPr/>
        </p:nvSpPr>
        <p:spPr>
          <a:xfrm>
            <a:off x="639259" y="2524687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756253" y="4901220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39259" y="705783"/>
            <a:ext cx="2086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País de destino</a:t>
            </a:r>
          </a:p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Exportaciones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193C163-92D5-F7A2-E536-E9A05C3E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24" y="100636"/>
            <a:ext cx="5617253" cy="225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DEACDE-AA7F-D0D9-2FB3-AB1C391C2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9" y="2803502"/>
            <a:ext cx="7840717" cy="1954668"/>
          </a:xfrm>
          <a:prstGeom prst="rect">
            <a:avLst/>
          </a:prstGeom>
        </p:spPr>
      </p:pic>
      <p:cxnSp>
        <p:nvCxnSpPr>
          <p:cNvPr id="12" name="Conector recto 11">
            <a:hlinkClick r:id="rId4" action="ppaction://hlinksldjump"/>
            <a:extLst>
              <a:ext uri="{FF2B5EF4-FFF2-40B4-BE49-F238E27FC236}">
                <a16:creationId xmlns:a16="http://schemas.microsoft.com/office/drawing/2014/main" id="{1438DBAE-F5C7-433C-A041-2CC1CB318F0D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7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BC49FC9-E30F-434C-8226-9F1699CD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94" y="2453896"/>
            <a:ext cx="5133409" cy="2654008"/>
          </a:xfrm>
          <a:prstGeom prst="rect">
            <a:avLst/>
          </a:prstGeom>
        </p:spPr>
      </p:pic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fruto de palma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0A2494-DA86-BC3C-D758-A809DA5F2760}"/>
              </a:ext>
            </a:extLst>
          </p:cNvPr>
          <p:cNvSpPr txBox="1"/>
          <p:nvPr/>
        </p:nvSpPr>
        <p:spPr>
          <a:xfrm>
            <a:off x="952298" y="2405913"/>
            <a:ext cx="2411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Producción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mensual</a:t>
            </a:r>
            <a:endParaRPr lang="es-CO" sz="1000" dirty="0"/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6E1FD758-1D93-EAA0-E604-4835F8399225}"/>
              </a:ext>
            </a:extLst>
          </p:cNvPr>
          <p:cNvSpPr txBox="1"/>
          <p:nvPr/>
        </p:nvSpPr>
        <p:spPr>
          <a:xfrm>
            <a:off x="7310770" y="4939862"/>
            <a:ext cx="1297202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MX" sz="800" spc="15" dirty="0">
                <a:solidFill>
                  <a:srgbClr val="404040"/>
                </a:solidFill>
                <a:latin typeface="+mj-lt"/>
                <a:cs typeface="Arial"/>
              </a:rPr>
              <a:t>FEDEPALMA.</a:t>
            </a:r>
            <a:endParaRPr lang="es-MX" sz="8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1EA1EC7-983D-ACB5-6D0C-48A1503F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670" y="115741"/>
            <a:ext cx="5493461" cy="1796095"/>
          </a:xfrm>
          <a:prstGeom prst="rect">
            <a:avLst/>
          </a:prstGeom>
        </p:spPr>
      </p:pic>
      <p:sp>
        <p:nvSpPr>
          <p:cNvPr id="8" name="object 18">
            <a:extLst>
              <a:ext uri="{FF2B5EF4-FFF2-40B4-BE49-F238E27FC236}">
                <a16:creationId xmlns:a16="http://schemas.microsoft.com/office/drawing/2014/main" id="{24548C92-B884-3E48-E46B-E61C26CE9E41}"/>
              </a:ext>
            </a:extLst>
          </p:cNvPr>
          <p:cNvSpPr txBox="1"/>
          <p:nvPr/>
        </p:nvSpPr>
        <p:spPr>
          <a:xfrm>
            <a:off x="3517670" y="1911836"/>
            <a:ext cx="3974119" cy="14125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cs typeface="Arial"/>
              </a:rPr>
              <a:t>Fuente: </a:t>
            </a:r>
            <a:r>
              <a:rPr lang="es-CO" sz="900" spc="15" dirty="0">
                <a:solidFill>
                  <a:srgbClr val="404040"/>
                </a:solidFill>
                <a:cs typeface="Arial"/>
              </a:rPr>
              <a:t>Fedepalma. </a:t>
            </a:r>
            <a:r>
              <a:rPr lang="es-CO" sz="900" dirty="0">
                <a:solidFill>
                  <a:srgbClr val="404040"/>
                </a:solidFill>
                <a:cs typeface="Arial"/>
              </a:rPr>
              <a:t>1 Aceite de palma, crudo. 2,.Aceites Comestibles</a:t>
            </a:r>
          </a:p>
        </p:txBody>
      </p:sp>
      <p:cxnSp>
        <p:nvCxnSpPr>
          <p:cNvPr id="9" name="Conector recto 8">
            <a:hlinkClick r:id="rId4" action="ppaction://hlinksldjump"/>
            <a:extLst>
              <a:ext uri="{FF2B5EF4-FFF2-40B4-BE49-F238E27FC236}">
                <a16:creationId xmlns:a16="http://schemas.microsoft.com/office/drawing/2014/main" id="{A7F7ECAE-2483-4EFE-96FF-45DE7A5DC331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fruto de palma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752031-A9B8-49D6-5CC5-015D44138CDA}"/>
              </a:ext>
            </a:extLst>
          </p:cNvPr>
          <p:cNvSpPr txBox="1"/>
          <p:nvPr/>
        </p:nvSpPr>
        <p:spPr>
          <a:xfrm>
            <a:off x="623118" y="2838387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Participación</a:t>
            </a:r>
            <a:r>
              <a:rPr lang="pt-BR" sz="900" dirty="0">
                <a:solidFill>
                  <a:schemeClr val="bg1">
                    <a:lumMod val="50000"/>
                  </a:schemeClr>
                </a:solidFill>
                <a:cs typeface="Arial"/>
              </a:rPr>
              <a:t> por </a:t>
            </a:r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región</a:t>
            </a:r>
            <a:endParaRPr lang="es-CO" sz="900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MX" sz="900" spc="15" dirty="0">
                <a:solidFill>
                  <a:srgbClr val="404040"/>
                </a:solidFill>
                <a:latin typeface="+mj-lt"/>
                <a:cs typeface="Arial"/>
              </a:rPr>
              <a:t>Fedepalma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23118" y="701252"/>
            <a:ext cx="26504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Producción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 por zonas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productoras</a:t>
            </a:r>
            <a:endParaRPr lang="es-CO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5B3906-B1E0-ADB7-7A31-D1FE07AB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3" y="1234893"/>
            <a:ext cx="8261131" cy="1400044"/>
          </a:xfrm>
          <a:prstGeom prst="rect">
            <a:avLst/>
          </a:prstGeom>
        </p:spPr>
      </p:pic>
      <p:graphicFrame>
        <p:nvGraphicFramePr>
          <p:cNvPr id="8" name="3 Gráfico">
            <a:extLst>
              <a:ext uri="{FF2B5EF4-FFF2-40B4-BE49-F238E27FC236}">
                <a16:creationId xmlns:a16="http://schemas.microsoft.com/office/drawing/2014/main" id="{00000000-0008-0000-07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153871"/>
              </p:ext>
            </p:extLst>
          </p:nvPr>
        </p:nvGraphicFramePr>
        <p:xfrm>
          <a:off x="2780923" y="2871223"/>
          <a:ext cx="3876804" cy="2185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" name="Conector recto 11">
            <a:hlinkClick r:id="rId4" action="ppaction://hlinksldjump"/>
            <a:extLst>
              <a:ext uri="{FF2B5EF4-FFF2-40B4-BE49-F238E27FC236}">
                <a16:creationId xmlns:a16="http://schemas.microsoft.com/office/drawing/2014/main" id="{6EFABBB7-6420-4EF9-9579-99BA1AC3C073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2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cacao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0A2494-DA86-BC3C-D758-A809DA5F2760}"/>
              </a:ext>
            </a:extLst>
          </p:cNvPr>
          <p:cNvSpPr txBox="1"/>
          <p:nvPr/>
        </p:nvSpPr>
        <p:spPr>
          <a:xfrm>
            <a:off x="756253" y="2174449"/>
            <a:ext cx="2411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Producción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mensual</a:t>
            </a:r>
            <a:endParaRPr lang="es-CO" sz="1000" dirty="0"/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6E1FD758-1D93-EAA0-E604-4835F8399225}"/>
              </a:ext>
            </a:extLst>
          </p:cNvPr>
          <p:cNvSpPr txBox="1"/>
          <p:nvPr/>
        </p:nvSpPr>
        <p:spPr>
          <a:xfrm>
            <a:off x="7310770" y="4939862"/>
            <a:ext cx="1297202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MX" sz="800" spc="15" dirty="0">
                <a:solidFill>
                  <a:srgbClr val="404040"/>
                </a:solidFill>
                <a:latin typeface="+mj-lt"/>
                <a:cs typeface="Arial"/>
              </a:rPr>
              <a:t>FEDEPALMA.</a:t>
            </a:r>
            <a:endParaRPr lang="es-MX" sz="8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182BB848-7E4F-9DCE-D9C1-342E1E6D3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33556"/>
              </p:ext>
            </p:extLst>
          </p:nvPr>
        </p:nvGraphicFramePr>
        <p:xfrm>
          <a:off x="3153039" y="244735"/>
          <a:ext cx="5842001" cy="1971675"/>
        </p:xfrm>
        <a:graphic>
          <a:graphicData uri="http://schemas.openxmlformats.org/drawingml/2006/table">
            <a:tbl>
              <a:tblPr/>
              <a:tblGrid>
                <a:gridCol w="1703124">
                  <a:extLst>
                    <a:ext uri="{9D8B030D-6E8A-4147-A177-3AD203B41FA5}">
                      <a16:colId xmlns:a16="http://schemas.microsoft.com/office/drawing/2014/main" val="3185580250"/>
                    </a:ext>
                  </a:extLst>
                </a:gridCol>
                <a:gridCol w="1703124">
                  <a:extLst>
                    <a:ext uri="{9D8B030D-6E8A-4147-A177-3AD203B41FA5}">
                      <a16:colId xmlns:a16="http://schemas.microsoft.com/office/drawing/2014/main" val="4017315062"/>
                    </a:ext>
                  </a:extLst>
                </a:gridCol>
                <a:gridCol w="1255935">
                  <a:extLst>
                    <a:ext uri="{9D8B030D-6E8A-4147-A177-3AD203B41FA5}">
                      <a16:colId xmlns:a16="http://schemas.microsoft.com/office/drawing/2014/main" val="1870217828"/>
                    </a:ext>
                  </a:extLst>
                </a:gridCol>
                <a:gridCol w="1179818">
                  <a:extLst>
                    <a:ext uri="{9D8B030D-6E8A-4147-A177-3AD203B41FA5}">
                      <a16:colId xmlns:a16="http://schemas.microsoft.com/office/drawing/2014/main" val="801790020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092495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1908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Fedecacao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Producción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-12,3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-4,1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26282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Exportaciones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-39,0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-69,7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01058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46916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IPP*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-6,8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0276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EMMET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-5,8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28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Fedecacao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Precio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45,0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3554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Banco Mundial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Precio Internacional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-3,8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51,3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108008"/>
                  </a:ext>
                </a:extLst>
              </a:tr>
            </a:tbl>
          </a:graphicData>
        </a:graphic>
      </p:graphicFrame>
      <p:sp>
        <p:nvSpPr>
          <p:cNvPr id="11" name="object 18">
            <a:extLst>
              <a:ext uri="{FF2B5EF4-FFF2-40B4-BE49-F238E27FC236}">
                <a16:creationId xmlns:a16="http://schemas.microsoft.com/office/drawing/2014/main" id="{1404BD30-7A6E-FAC0-9349-C3AD058A65C0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MX" sz="900" spc="15" dirty="0">
                <a:solidFill>
                  <a:srgbClr val="404040"/>
                </a:solidFill>
                <a:latin typeface="+mj-lt"/>
                <a:cs typeface="Arial"/>
              </a:rPr>
              <a:t>Fedecacao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F3913A2-3FB1-D9E9-6B0B-6E5EE739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71" y="2445836"/>
            <a:ext cx="6006039" cy="2469327"/>
          </a:xfrm>
          <a:prstGeom prst="rect">
            <a:avLst/>
          </a:prstGeom>
        </p:spPr>
      </p:pic>
      <p:cxnSp>
        <p:nvCxnSpPr>
          <p:cNvPr id="9" name="Conector recto 8">
            <a:hlinkClick r:id="rId3" action="ppaction://hlinksldjump"/>
            <a:extLst>
              <a:ext uri="{FF2B5EF4-FFF2-40B4-BE49-F238E27FC236}">
                <a16:creationId xmlns:a16="http://schemas.microsoft.com/office/drawing/2014/main" id="{A1DD8942-2BAA-442E-8DA8-53FFF164D998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6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D202F5F-3ED3-4E11-B861-30570C8F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18" y="2842582"/>
            <a:ext cx="7528256" cy="2121987"/>
          </a:xfrm>
          <a:prstGeom prst="rect">
            <a:avLst/>
          </a:prstGeom>
        </p:spPr>
      </p:pic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flores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0A2494-DA86-BC3C-D758-A809DA5F2760}"/>
              </a:ext>
            </a:extLst>
          </p:cNvPr>
          <p:cNvSpPr txBox="1"/>
          <p:nvPr/>
        </p:nvSpPr>
        <p:spPr>
          <a:xfrm>
            <a:off x="623118" y="2580008"/>
            <a:ext cx="2411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Exportación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de flores</a:t>
            </a:r>
            <a:endParaRPr lang="es-CO" sz="1000" dirty="0"/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1404BD30-7A6E-FAC0-9349-C3AD058A65C0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MX" sz="900" spc="15" dirty="0">
                <a:solidFill>
                  <a:srgbClr val="404040"/>
                </a:solidFill>
                <a:latin typeface="+mj-lt"/>
                <a:cs typeface="Arial"/>
              </a:rPr>
              <a:t>DANE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B173AF46-599A-D9BE-12CE-7E0BEF4EA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767274"/>
              </p:ext>
            </p:extLst>
          </p:nvPr>
        </p:nvGraphicFramePr>
        <p:xfrm>
          <a:off x="3139493" y="760482"/>
          <a:ext cx="5765800" cy="1685925"/>
        </p:xfrm>
        <a:graphic>
          <a:graphicData uri="http://schemas.openxmlformats.org/drawingml/2006/table">
            <a:tbl>
              <a:tblPr/>
              <a:tblGrid>
                <a:gridCol w="1703099">
                  <a:extLst>
                    <a:ext uri="{9D8B030D-6E8A-4147-A177-3AD203B41FA5}">
                      <a16:colId xmlns:a16="http://schemas.microsoft.com/office/drawing/2014/main" val="3173231140"/>
                    </a:ext>
                  </a:extLst>
                </a:gridCol>
                <a:gridCol w="1703099">
                  <a:extLst>
                    <a:ext uri="{9D8B030D-6E8A-4147-A177-3AD203B41FA5}">
                      <a16:colId xmlns:a16="http://schemas.microsoft.com/office/drawing/2014/main" val="1854283650"/>
                    </a:ext>
                  </a:extLst>
                </a:gridCol>
                <a:gridCol w="1179801">
                  <a:extLst>
                    <a:ext uri="{9D8B030D-6E8A-4147-A177-3AD203B41FA5}">
                      <a16:colId xmlns:a16="http://schemas.microsoft.com/office/drawing/2014/main" val="1269920633"/>
                    </a:ext>
                  </a:extLst>
                </a:gridCol>
                <a:gridCol w="1179801">
                  <a:extLst>
                    <a:ext uri="{9D8B030D-6E8A-4147-A177-3AD203B41FA5}">
                      <a16:colId xmlns:a16="http://schemas.microsoft.com/office/drawing/2014/main" val="1605251665"/>
                    </a:ext>
                  </a:extLst>
                </a:gridCol>
              </a:tblGrid>
              <a:tr h="2476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629726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968984"/>
                  </a:ext>
                </a:extLst>
              </a:tr>
              <a:tr h="35242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Exportaciones flores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21,0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669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Rosas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326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Claveles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-4,7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15,4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551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Pompones y otras flores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34,5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28,6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735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-15,4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719868"/>
                  </a:ext>
                </a:extLst>
              </a:tr>
            </a:tbl>
          </a:graphicData>
        </a:graphic>
      </p:graphicFrame>
      <p:cxnSp>
        <p:nvCxnSpPr>
          <p:cNvPr id="9" name="Conector recto 8">
            <a:hlinkClick r:id="rId3" action="ppaction://hlinksldjump"/>
            <a:extLst>
              <a:ext uri="{FF2B5EF4-FFF2-40B4-BE49-F238E27FC236}">
                <a16:creationId xmlns:a16="http://schemas.microsoft.com/office/drawing/2014/main" id="{EFE0DAB5-8BD3-4173-84D4-0406D1B3DC87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0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flores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63025" y="773596"/>
            <a:ext cx="2086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País de destino</a:t>
            </a:r>
          </a:p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Exportaciones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54E014-F4D8-C565-AC29-FB5132AC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71" y="21020"/>
            <a:ext cx="4405881" cy="16290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EE8767-23C4-CC1C-C2C8-28FADA34B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71" y="1757232"/>
            <a:ext cx="4405881" cy="16290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31D38A5-12E6-F285-D20B-D2CFAE4C3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771" y="3493444"/>
            <a:ext cx="4371289" cy="162903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947A26B-FF5D-24D8-9494-CCA3779FB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59" y="2060028"/>
            <a:ext cx="3501001" cy="1848211"/>
          </a:xfrm>
          <a:prstGeom prst="rect">
            <a:avLst/>
          </a:prstGeom>
        </p:spPr>
      </p:pic>
      <p:cxnSp>
        <p:nvCxnSpPr>
          <p:cNvPr id="9" name="Conector recto 8">
            <a:hlinkClick r:id="rId6" action="ppaction://hlinksldjump"/>
            <a:extLst>
              <a:ext uri="{FF2B5EF4-FFF2-40B4-BE49-F238E27FC236}">
                <a16:creationId xmlns:a16="http://schemas.microsoft.com/office/drawing/2014/main" id="{E4677828-C3C9-4883-95E5-9CACC4025443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97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94D47BF-9939-7263-A305-39EDE909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39" y="2231313"/>
            <a:ext cx="5103063" cy="2860807"/>
          </a:xfrm>
          <a:prstGeom prst="rect">
            <a:avLst/>
          </a:prstGeom>
        </p:spPr>
      </p:pic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caña de azúcar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0A2494-DA86-BC3C-D758-A809DA5F2760}"/>
              </a:ext>
            </a:extLst>
          </p:cNvPr>
          <p:cNvSpPr txBox="1"/>
          <p:nvPr/>
        </p:nvSpPr>
        <p:spPr>
          <a:xfrm>
            <a:off x="623118" y="1959214"/>
            <a:ext cx="2411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Producción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cs typeface="Arial"/>
              </a:rPr>
              <a:t> </a:t>
            </a:r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mensual</a:t>
            </a:r>
            <a:endParaRPr lang="es-CO" sz="1000" dirty="0"/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1404BD30-7A6E-FAC0-9349-C3AD058A65C0}"/>
              </a:ext>
            </a:extLst>
          </p:cNvPr>
          <p:cNvSpPr txBox="1"/>
          <p:nvPr/>
        </p:nvSpPr>
        <p:spPr>
          <a:xfrm>
            <a:off x="5844802" y="4893908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MX" sz="900" spc="15" dirty="0">
                <a:solidFill>
                  <a:srgbClr val="404040"/>
                </a:solidFill>
                <a:latin typeface="+mj-lt"/>
                <a:cs typeface="Arial"/>
              </a:rPr>
              <a:t>DANE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B65F411-E9AE-7625-9187-7F2B4E03E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40" y="609818"/>
            <a:ext cx="5701861" cy="1771650"/>
          </a:xfrm>
          <a:prstGeom prst="rect">
            <a:avLst/>
          </a:prstGeom>
        </p:spPr>
      </p:pic>
      <p:cxnSp>
        <p:nvCxnSpPr>
          <p:cNvPr id="8" name="Conector recto 7">
            <a:hlinkClick r:id="rId4" action="ppaction://hlinksldjump"/>
            <a:extLst>
              <a:ext uri="{FF2B5EF4-FFF2-40B4-BE49-F238E27FC236}">
                <a16:creationId xmlns:a16="http://schemas.microsoft.com/office/drawing/2014/main" id="{BE2B95A5-4EBB-4B82-BD02-96BB1D359D74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36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caña de azúcar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752031-A9B8-49D6-5CC5-015D44138CDA}"/>
              </a:ext>
            </a:extLst>
          </p:cNvPr>
          <p:cNvSpPr txBox="1"/>
          <p:nvPr/>
        </p:nvSpPr>
        <p:spPr>
          <a:xfrm>
            <a:off x="581500" y="2578733"/>
            <a:ext cx="20868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Contribuciones</a:t>
            </a:r>
            <a:endParaRPr lang="es-CO" sz="900" dirty="0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ABBFD6A2-136E-4997-A6C4-B14587C8FBFD}"/>
              </a:ext>
            </a:extLst>
          </p:cNvPr>
          <p:cNvSpPr txBox="1"/>
          <p:nvPr/>
        </p:nvSpPr>
        <p:spPr>
          <a:xfrm>
            <a:off x="623118" y="4915163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ES" sz="900" spc="15" dirty="0">
                <a:solidFill>
                  <a:srgbClr val="404040"/>
                </a:solidFill>
                <a:latin typeface="+mj-lt"/>
                <a:cs typeface="Arial"/>
              </a:rPr>
              <a:t>DANE - SIPSA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F8CC99-9AF9-2917-4117-3979511E942C}"/>
              </a:ext>
            </a:extLst>
          </p:cNvPr>
          <p:cNvSpPr txBox="1"/>
          <p:nvPr/>
        </p:nvSpPr>
        <p:spPr>
          <a:xfrm>
            <a:off x="623118" y="711987"/>
            <a:ext cx="20868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Abastecimento (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cs typeface="Arial"/>
              </a:rPr>
              <a:t>ton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cs typeface="Arial"/>
              </a:rPr>
              <a:t>)</a:t>
            </a:r>
            <a:endParaRPr lang="es-CO" sz="1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9CD097-946A-570E-C7A2-1F789DFF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77" y="171450"/>
            <a:ext cx="5505450" cy="2400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4E73BC-F0A1-D696-83CB-E95E6F0F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17" y="2842593"/>
            <a:ext cx="7788166" cy="2023318"/>
          </a:xfrm>
          <a:prstGeom prst="rect">
            <a:avLst/>
          </a:prstGeom>
        </p:spPr>
      </p:pic>
      <p:cxnSp>
        <p:nvCxnSpPr>
          <p:cNvPr id="12" name="Conector recto 11">
            <a:hlinkClick r:id="rId4" action="ppaction://hlinksldjump"/>
            <a:extLst>
              <a:ext uri="{FF2B5EF4-FFF2-40B4-BE49-F238E27FC236}">
                <a16:creationId xmlns:a16="http://schemas.microsoft.com/office/drawing/2014/main" id="{6F54EB00-2620-4991-BB98-48D5D930C888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0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Agricultura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de panela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1404BD30-7A6E-FAC0-9349-C3AD058A65C0}"/>
              </a:ext>
            </a:extLst>
          </p:cNvPr>
          <p:cNvSpPr txBox="1"/>
          <p:nvPr/>
        </p:nvSpPr>
        <p:spPr>
          <a:xfrm>
            <a:off x="564493" y="4893908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MX" sz="900" spc="15" dirty="0">
                <a:solidFill>
                  <a:srgbClr val="404040"/>
                </a:solidFill>
                <a:latin typeface="+mj-lt"/>
                <a:cs typeface="Arial"/>
              </a:rPr>
              <a:t>DANE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AA861F3-4F60-925C-D847-A563907F2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223840"/>
              </p:ext>
            </p:extLst>
          </p:nvPr>
        </p:nvGraphicFramePr>
        <p:xfrm>
          <a:off x="3281985" y="178931"/>
          <a:ext cx="5765800" cy="1504950"/>
        </p:xfrm>
        <a:graphic>
          <a:graphicData uri="http://schemas.openxmlformats.org/drawingml/2006/table">
            <a:tbl>
              <a:tblPr/>
              <a:tblGrid>
                <a:gridCol w="1703099">
                  <a:extLst>
                    <a:ext uri="{9D8B030D-6E8A-4147-A177-3AD203B41FA5}">
                      <a16:colId xmlns:a16="http://schemas.microsoft.com/office/drawing/2014/main" val="2256451391"/>
                    </a:ext>
                  </a:extLst>
                </a:gridCol>
                <a:gridCol w="1703099">
                  <a:extLst>
                    <a:ext uri="{9D8B030D-6E8A-4147-A177-3AD203B41FA5}">
                      <a16:colId xmlns:a16="http://schemas.microsoft.com/office/drawing/2014/main" val="2786355997"/>
                    </a:ext>
                  </a:extLst>
                </a:gridCol>
                <a:gridCol w="1179801">
                  <a:extLst>
                    <a:ext uri="{9D8B030D-6E8A-4147-A177-3AD203B41FA5}">
                      <a16:colId xmlns:a16="http://schemas.microsoft.com/office/drawing/2014/main" val="2112400929"/>
                    </a:ext>
                  </a:extLst>
                </a:gridCol>
                <a:gridCol w="1179801">
                  <a:extLst>
                    <a:ext uri="{9D8B030D-6E8A-4147-A177-3AD203B41FA5}">
                      <a16:colId xmlns:a16="http://schemas.microsoft.com/office/drawing/2014/main" val="426458804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Fuente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Indicador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Variación anual (%)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00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392664"/>
                  </a:ext>
                </a:extLst>
              </a:tr>
              <a:tr h="3619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Julio 2023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521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MADR - Fedepanela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Producción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26143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EMMET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-22,0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78591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Exportaciones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40,1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820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IPC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120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Fedepanela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Precio gremio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-8,8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68057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5E4EF89A-BDD7-AB05-1FEC-E4F90BDDD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3" y="2302462"/>
            <a:ext cx="5765800" cy="25905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7CA8C64-3DB6-9A1A-7853-C5B0A8F5A4DA}"/>
              </a:ext>
            </a:extLst>
          </p:cNvPr>
          <p:cNvSpPr txBox="1"/>
          <p:nvPr/>
        </p:nvSpPr>
        <p:spPr>
          <a:xfrm>
            <a:off x="564493" y="2056241"/>
            <a:ext cx="47564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>
                <a:latin typeface="+mj-lt"/>
              </a:rPr>
              <a:t>Índice de Precios al Consumidor de Panela </a:t>
            </a:r>
            <a:r>
              <a:rPr lang="es-MX" sz="1000" b="1" dirty="0">
                <a:latin typeface="+mj-lt"/>
              </a:rPr>
              <a:t>Cruda Para Consumo En El Hogar</a:t>
            </a:r>
            <a:endParaRPr lang="es-CO" sz="1000" b="1" dirty="0">
              <a:latin typeface="+mj-lt"/>
            </a:endParaRPr>
          </a:p>
        </p:txBody>
      </p:sp>
      <p:cxnSp>
        <p:nvCxnSpPr>
          <p:cNvPr id="10" name="Conector recto 9">
            <a:hlinkClick r:id="rId3" action="ppaction://hlinksldjump"/>
            <a:extLst>
              <a:ext uri="{FF2B5EF4-FFF2-40B4-BE49-F238E27FC236}">
                <a16:creationId xmlns:a16="http://schemas.microsoft.com/office/drawing/2014/main" id="{73943852-CD86-4050-9254-C102087A92E2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54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2F19DD9-A196-C3DA-2B97-F39832D451B8}"/>
              </a:ext>
            </a:extLst>
          </p:cNvPr>
          <p:cNvSpPr/>
          <p:nvPr/>
        </p:nvSpPr>
        <p:spPr>
          <a:xfrm>
            <a:off x="952500" y="876654"/>
            <a:ext cx="7703820" cy="4139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• Julio se rigió con probabilidades de ocurrencia del niño altas.</a:t>
            </a: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• A pesar de que julio hace parte de la segunda temporada de menos lluvias en la región andina se presentaron lluvias importantes a causa de la transición de sur a norte de la ZCIT, causando influencia de los alisios en el centro del país.</a:t>
            </a: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• La Orinoquía presentó lluvias importantes por el comportamiento monomodal característico de la región.</a:t>
            </a: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• Se estima que para el mes de agosto los efectos del niño empiecen a notarse generando anomalías por déficit en la región caribe y oriente del país, sin embargo, por las ondas tropicales y la transición de la ZCIT es probable que los efectos del niño debiliten en la región andina.</a:t>
            </a: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• Se recomienda activar los planes de prevención ante las crecientes súbitas en alta montaña considerando la influencia de la transición de la ZCIT.</a:t>
            </a: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• Se espera que el comportamiento hidrológico de las principales corrientes del país esté dentro de los niveles </a:t>
            </a: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medios, exceptuando las corrientes de la Orinoquia que se espera presenten niveles altos.</a:t>
            </a: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• Se recomienda mantener activos los planes de contingencia por posibles ocurrencias de deslizamiento en</a:t>
            </a:r>
          </a:p>
          <a:p>
            <a:pPr marL="12700" marR="62230" lvl="0" algn="just" defTabSz="914400">
              <a:lnSpc>
                <a:spcPct val="110000"/>
              </a:lnSpc>
              <a:tabLst>
                <a:tab pos="748030" algn="l"/>
                <a:tab pos="1400810" algn="l"/>
                <a:tab pos="1989455" algn="l"/>
                <a:tab pos="2854960" algn="l"/>
                <a:tab pos="3393440" algn="l"/>
                <a:tab pos="4714240" algn="l"/>
                <a:tab pos="5149850" algn="l"/>
                <a:tab pos="5986780" algn="l"/>
                <a:tab pos="6576695" algn="l"/>
                <a:tab pos="7167245" algn="l"/>
              </a:tabLst>
              <a:defRPr/>
            </a:pP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zonas inestables.</a:t>
            </a:r>
            <a:endParaRPr lang="es-MX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58129E7-F2E4-661F-607D-B2EE9E1B6D32}"/>
              </a:ext>
            </a:extLst>
          </p:cNvPr>
          <p:cNvCxnSpPr>
            <a:cxnSpLocks/>
          </p:cNvCxnSpPr>
          <p:nvPr/>
        </p:nvCxnSpPr>
        <p:spPr>
          <a:xfrm flipH="1">
            <a:off x="756253" y="75305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5EE42994-FA96-9398-1D34-8A937F3CFD33}"/>
              </a:ext>
            </a:extLst>
          </p:cNvPr>
          <p:cNvSpPr/>
          <p:nvPr/>
        </p:nvSpPr>
        <p:spPr>
          <a:xfrm>
            <a:off x="741739" y="800099"/>
            <a:ext cx="7914581" cy="4210049"/>
          </a:xfrm>
          <a:prstGeom prst="round2DiagRect">
            <a:avLst/>
          </a:prstGeom>
          <a:noFill/>
          <a:ln>
            <a:solidFill>
              <a:srgbClr val="B600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object 898">
            <a:extLst>
              <a:ext uri="{FF2B5EF4-FFF2-40B4-BE49-F238E27FC236}">
                <a16:creationId xmlns:a16="http://schemas.microsoft.com/office/drawing/2014/main" id="{33CD243D-69D0-458E-96EF-00FC119709B4}"/>
              </a:ext>
            </a:extLst>
          </p:cNvPr>
          <p:cNvSpPr txBox="1"/>
          <p:nvPr/>
        </p:nvSpPr>
        <p:spPr>
          <a:xfrm>
            <a:off x="741739" y="178931"/>
            <a:ext cx="447680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Condiciones Agroclimáticas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Conclusiones: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8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91AAF31-0F49-6B19-FA7F-BA1D4CA0E865}"/>
              </a:ext>
            </a:extLst>
          </p:cNvPr>
          <p:cNvSpPr txBox="1"/>
          <p:nvPr/>
        </p:nvSpPr>
        <p:spPr>
          <a:xfrm>
            <a:off x="5791200" y="4859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>
              <a:solidFill>
                <a:srgbClr val="B6004B"/>
              </a:solidFill>
            </a:endParaRPr>
          </a:p>
        </p:txBody>
      </p:sp>
      <p:sp>
        <p:nvSpPr>
          <p:cNvPr id="11" name="object 553">
            <a:extLst>
              <a:ext uri="{FF2B5EF4-FFF2-40B4-BE49-F238E27FC236}">
                <a16:creationId xmlns:a16="http://schemas.microsoft.com/office/drawing/2014/main" id="{3464EDF5-5E03-6F13-1190-A5364F19DCB2}"/>
              </a:ext>
            </a:extLst>
          </p:cNvPr>
          <p:cNvSpPr txBox="1">
            <a:spLocks/>
          </p:cNvSpPr>
          <p:nvPr/>
        </p:nvSpPr>
        <p:spPr>
          <a:xfrm>
            <a:off x="4572000" y="1700659"/>
            <a:ext cx="4259047" cy="112402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25"/>
              </a:spcBef>
              <a:buNone/>
            </a:pPr>
            <a:r>
              <a:rPr lang="es-E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Indicadores Ganadería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6E3C099-912A-FF87-4C34-54834A1FBC30}"/>
              </a:ext>
            </a:extLst>
          </p:cNvPr>
          <p:cNvCxnSpPr>
            <a:cxnSpLocks/>
          </p:cNvCxnSpPr>
          <p:nvPr/>
        </p:nvCxnSpPr>
        <p:spPr>
          <a:xfrm flipH="1">
            <a:off x="6055738" y="2853903"/>
            <a:ext cx="2775309" cy="0"/>
          </a:xfrm>
          <a:prstGeom prst="line">
            <a:avLst/>
          </a:prstGeom>
          <a:ln w="3175"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bject 553">
            <a:extLst>
              <a:ext uri="{FF2B5EF4-FFF2-40B4-BE49-F238E27FC236}">
                <a16:creationId xmlns:a16="http://schemas.microsoft.com/office/drawing/2014/main" id="{9AE2C9EC-F075-6F30-60DC-61E96EB9C9D3}"/>
              </a:ext>
            </a:extLst>
          </p:cNvPr>
          <p:cNvSpPr txBox="1">
            <a:spLocks/>
          </p:cNvSpPr>
          <p:nvPr/>
        </p:nvSpPr>
        <p:spPr>
          <a:xfrm>
            <a:off x="4472940" y="3178221"/>
            <a:ext cx="4358107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25"/>
              </a:spcBef>
              <a:buNone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ISE Julio 2023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688A55-783C-9AF3-D88C-F93B5695CDBB}"/>
              </a:ext>
            </a:extLst>
          </p:cNvPr>
          <p:cNvSpPr txBox="1"/>
          <p:nvPr/>
        </p:nvSpPr>
        <p:spPr>
          <a:xfrm>
            <a:off x="6055738" y="4409438"/>
            <a:ext cx="2866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Bef>
                <a:spcPts val="125"/>
              </a:spcBef>
              <a:buNone/>
            </a:pPr>
            <a:r>
              <a:rPr lang="es-CO" sz="1200" dirty="0">
                <a:solidFill>
                  <a:srgbClr val="B6004C"/>
                </a:solidFill>
                <a:latin typeface="+mj-lt"/>
                <a:cs typeface="Arial" panose="020B0604020202020204" pitchFamily="34" charset="0"/>
              </a:rPr>
              <a:t>Septiembre de 2023</a:t>
            </a:r>
          </a:p>
        </p:txBody>
      </p:sp>
    </p:spTree>
    <p:extLst>
      <p:ext uri="{BB962C8B-B14F-4D97-AF65-F5344CB8AC3E}">
        <p14:creationId xmlns:p14="http://schemas.microsoft.com/office/powerpoint/2010/main" val="310963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Ganadería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ganado bovino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5C4FDC05-492E-E399-FB65-27C016E6ED7B}"/>
              </a:ext>
            </a:extLst>
          </p:cNvPr>
          <p:cNvSpPr txBox="1"/>
          <p:nvPr/>
        </p:nvSpPr>
        <p:spPr>
          <a:xfrm>
            <a:off x="756253" y="4918351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MX" sz="900" spc="15" dirty="0">
                <a:solidFill>
                  <a:srgbClr val="404040"/>
                </a:solidFill>
                <a:latin typeface="+mj-lt"/>
                <a:cs typeface="Arial"/>
              </a:rPr>
              <a:t>DANE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FEA1AB-6554-1F68-6373-5A32E7AC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29" y="108270"/>
            <a:ext cx="5774292" cy="4880741"/>
          </a:xfrm>
          <a:prstGeom prst="rect">
            <a:avLst/>
          </a:prstGeom>
        </p:spPr>
      </p:pic>
      <p:cxnSp>
        <p:nvCxnSpPr>
          <p:cNvPr id="7" name="Conector recto 6">
            <a:hlinkClick r:id="rId3" action="ppaction://hlinksldjump"/>
            <a:extLst>
              <a:ext uri="{FF2B5EF4-FFF2-40B4-BE49-F238E27FC236}">
                <a16:creationId xmlns:a16="http://schemas.microsoft.com/office/drawing/2014/main" id="{A4001E5C-482E-4B58-957F-97ABE4BBFB54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8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Ganadería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ganado bovino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FE2C4A35-B80F-4B13-8C87-DB7E929A17F2}"/>
              </a:ext>
            </a:extLst>
          </p:cNvPr>
          <p:cNvSpPr txBox="1"/>
          <p:nvPr/>
        </p:nvSpPr>
        <p:spPr>
          <a:xfrm>
            <a:off x="532716" y="1152796"/>
            <a:ext cx="2465428" cy="14125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04099"/>
              </a:lnSpc>
              <a:spcBef>
                <a:spcPts val="55"/>
              </a:spcBef>
            </a:pPr>
            <a:r>
              <a:rPr lang="es-ES" sz="900" b="1" spc="15" dirty="0">
                <a:cs typeface="Arial"/>
              </a:rPr>
              <a:t>Sacrificio de ganado bovino (kilo en pie)</a:t>
            </a:r>
            <a:endParaRPr lang="es-CO" sz="900" b="1" dirty="0">
              <a:cs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86ABEE-CD81-4696-A1F6-D6F09CEF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7" y="1471976"/>
            <a:ext cx="7490412" cy="2890051"/>
          </a:xfrm>
          <a:prstGeom prst="rect">
            <a:avLst/>
          </a:prstGeom>
        </p:spPr>
      </p:pic>
      <p:cxnSp>
        <p:nvCxnSpPr>
          <p:cNvPr id="8" name="Conector recto 7">
            <a:hlinkClick r:id="rId3" action="ppaction://hlinksldjump"/>
            <a:extLst>
              <a:ext uri="{FF2B5EF4-FFF2-40B4-BE49-F238E27FC236}">
                <a16:creationId xmlns:a16="http://schemas.microsoft.com/office/drawing/2014/main" id="{9CA07743-8429-4B15-97AA-E11B1E8B963D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Ganadería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leche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34EB2B90-B743-16AB-958C-1C0F3CC57C5C}"/>
              </a:ext>
            </a:extLst>
          </p:cNvPr>
          <p:cNvSpPr txBox="1"/>
          <p:nvPr/>
        </p:nvSpPr>
        <p:spPr>
          <a:xfrm>
            <a:off x="2145752" y="4732537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lang="es-CO" sz="900" spc="15" dirty="0">
                <a:solidFill>
                  <a:srgbClr val="404040"/>
                </a:solidFill>
                <a:latin typeface="+mj-lt"/>
                <a:cs typeface="Arial"/>
              </a:rPr>
              <a:t>* Existencias medidas en toneladas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8770F0E8-FC88-4FA6-E9D8-11EE52A97842}"/>
              </a:ext>
            </a:extLst>
          </p:cNvPr>
          <p:cNvSpPr txBox="1"/>
          <p:nvPr/>
        </p:nvSpPr>
        <p:spPr>
          <a:xfrm>
            <a:off x="756253" y="4918351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MX" sz="900" spc="15" dirty="0">
                <a:solidFill>
                  <a:srgbClr val="404040"/>
                </a:solidFill>
                <a:latin typeface="+mj-lt"/>
                <a:cs typeface="Arial"/>
              </a:rPr>
              <a:t>DANE – USP. Min. Agricultura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cxnSp>
        <p:nvCxnSpPr>
          <p:cNvPr id="8" name="Conector recto 7">
            <a:hlinkClick r:id="rId2" action="ppaction://hlinksldjump"/>
            <a:extLst>
              <a:ext uri="{FF2B5EF4-FFF2-40B4-BE49-F238E27FC236}">
                <a16:creationId xmlns:a16="http://schemas.microsoft.com/office/drawing/2014/main" id="{0B5274AD-366D-416C-A939-9A987DDF19AB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F3E18EEF-8A9C-416B-982F-134D71CBA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34" y="706242"/>
            <a:ext cx="4651651" cy="3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Ganadería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leche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FD7C80-017C-4444-B4E5-5163C847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8" y="1609417"/>
            <a:ext cx="8121227" cy="2525346"/>
          </a:xfrm>
          <a:prstGeom prst="rect">
            <a:avLst/>
          </a:prstGeom>
        </p:spPr>
      </p:pic>
      <p:sp>
        <p:nvSpPr>
          <p:cNvPr id="7" name="object 18">
            <a:extLst>
              <a:ext uri="{FF2B5EF4-FFF2-40B4-BE49-F238E27FC236}">
                <a16:creationId xmlns:a16="http://schemas.microsoft.com/office/drawing/2014/main" id="{ED39736C-0B98-4A5A-A61A-A8B408547745}"/>
              </a:ext>
            </a:extLst>
          </p:cNvPr>
          <p:cNvSpPr txBox="1"/>
          <p:nvPr/>
        </p:nvSpPr>
        <p:spPr>
          <a:xfrm>
            <a:off x="812798" y="1320246"/>
            <a:ext cx="2051832" cy="14125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04099"/>
              </a:lnSpc>
              <a:spcBef>
                <a:spcPts val="55"/>
              </a:spcBef>
            </a:pPr>
            <a:r>
              <a:rPr lang="es-ES" sz="900" b="1" spc="15" dirty="0">
                <a:cs typeface="Arial"/>
              </a:rPr>
              <a:t>Producción mensual de leche (litros)</a:t>
            </a:r>
            <a:endParaRPr lang="es-CO" sz="900" b="1" dirty="0">
              <a:cs typeface="Arial"/>
            </a:endParaRPr>
          </a:p>
        </p:txBody>
      </p:sp>
      <p:cxnSp>
        <p:nvCxnSpPr>
          <p:cNvPr id="6" name="Conector recto 5">
            <a:hlinkClick r:id="rId3" action="ppaction://hlinksldjump"/>
            <a:extLst>
              <a:ext uri="{FF2B5EF4-FFF2-40B4-BE49-F238E27FC236}">
                <a16:creationId xmlns:a16="http://schemas.microsoft.com/office/drawing/2014/main" id="{579F68EC-BE6F-439F-AF29-4DB26817DD1A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88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Ganadería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ganado porcino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3013FE59-A218-2711-92CC-8B94D1E194AE}"/>
              </a:ext>
            </a:extLst>
          </p:cNvPr>
          <p:cNvSpPr txBox="1"/>
          <p:nvPr/>
        </p:nvSpPr>
        <p:spPr>
          <a:xfrm>
            <a:off x="756253" y="4918351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MX" sz="900" spc="15" dirty="0">
                <a:solidFill>
                  <a:srgbClr val="404040"/>
                </a:solidFill>
                <a:latin typeface="+mj-lt"/>
                <a:cs typeface="Arial"/>
              </a:rPr>
              <a:t>DANE – </a:t>
            </a:r>
            <a:r>
              <a:rPr lang="es-MX" sz="900" spc="15" dirty="0" err="1">
                <a:solidFill>
                  <a:srgbClr val="404040"/>
                </a:solidFill>
                <a:latin typeface="+mj-lt"/>
                <a:cs typeface="Arial"/>
              </a:rPr>
              <a:t>Porkcolombia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59E31B-8DA2-EA75-057A-398CE377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256" y="178931"/>
            <a:ext cx="5853620" cy="4624297"/>
          </a:xfrm>
          <a:prstGeom prst="rect">
            <a:avLst/>
          </a:prstGeom>
        </p:spPr>
      </p:pic>
      <p:cxnSp>
        <p:nvCxnSpPr>
          <p:cNvPr id="7" name="Conector recto 6">
            <a:hlinkClick r:id="rId3" action="ppaction://hlinksldjump"/>
            <a:extLst>
              <a:ext uri="{FF2B5EF4-FFF2-40B4-BE49-F238E27FC236}">
                <a16:creationId xmlns:a16="http://schemas.microsoft.com/office/drawing/2014/main" id="{DBB4583E-382F-454B-B720-2C33C4561930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27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Ganadería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ganado porcino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62E19DC1-C365-46A0-9B75-87B350643CCC}"/>
              </a:ext>
            </a:extLst>
          </p:cNvPr>
          <p:cNvSpPr txBox="1"/>
          <p:nvPr/>
        </p:nvSpPr>
        <p:spPr>
          <a:xfrm>
            <a:off x="661823" y="1119041"/>
            <a:ext cx="2465428" cy="14125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04099"/>
              </a:lnSpc>
              <a:spcBef>
                <a:spcPts val="55"/>
              </a:spcBef>
            </a:pPr>
            <a:r>
              <a:rPr lang="es-ES" sz="900" b="1" spc="15" dirty="0">
                <a:cs typeface="Arial"/>
              </a:rPr>
              <a:t>Sacrificio de ganado porcino (kilo en pie)</a:t>
            </a:r>
            <a:endParaRPr lang="es-CO" sz="900" b="1" dirty="0"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B6BEAFC-BC18-4B21-BC13-993FE6A2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76" y="1451487"/>
            <a:ext cx="7001047" cy="3034213"/>
          </a:xfrm>
          <a:prstGeom prst="rect">
            <a:avLst/>
          </a:prstGeom>
        </p:spPr>
      </p:pic>
      <p:cxnSp>
        <p:nvCxnSpPr>
          <p:cNvPr id="7" name="Conector recto 6">
            <a:hlinkClick r:id="rId3" action="ppaction://hlinksldjump"/>
            <a:extLst>
              <a:ext uri="{FF2B5EF4-FFF2-40B4-BE49-F238E27FC236}">
                <a16:creationId xmlns:a16="http://schemas.microsoft.com/office/drawing/2014/main" id="{D8D0C685-8CB7-49CC-8292-CACDDB8FD531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9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Ganadería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avicultura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35884C29-39E2-DBB0-E1E6-75E7B4175515}"/>
              </a:ext>
            </a:extLst>
          </p:cNvPr>
          <p:cNvSpPr txBox="1"/>
          <p:nvPr/>
        </p:nvSpPr>
        <p:spPr>
          <a:xfrm>
            <a:off x="3169822" y="4550906"/>
            <a:ext cx="5806011" cy="28527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lang="es-MX" sz="900" spc="15" baseline="30000" dirty="0">
                <a:solidFill>
                  <a:srgbClr val="404040"/>
                </a:solidFill>
                <a:latin typeface="+mj-lt"/>
                <a:cs typeface="Arial"/>
              </a:rPr>
              <a:t>1</a:t>
            </a:r>
            <a:r>
              <a:rPr lang="es-MX" sz="900" spc="15" dirty="0">
                <a:solidFill>
                  <a:srgbClr val="404040"/>
                </a:solidFill>
                <a:latin typeface="+mj-lt"/>
                <a:cs typeface="Arial"/>
              </a:rPr>
              <a:t> Los resultados de </a:t>
            </a:r>
            <a:r>
              <a:rPr lang="es-MX" sz="900" spc="15" dirty="0" err="1">
                <a:solidFill>
                  <a:srgbClr val="404040"/>
                </a:solidFill>
                <a:latin typeface="+mj-lt"/>
                <a:cs typeface="Arial"/>
              </a:rPr>
              <a:t>encasetamiento</a:t>
            </a:r>
            <a:r>
              <a:rPr lang="es-MX" sz="900" spc="15" dirty="0">
                <a:solidFill>
                  <a:srgbClr val="404040"/>
                </a:solidFill>
                <a:latin typeface="+mj-lt"/>
                <a:cs typeface="Arial"/>
              </a:rPr>
              <a:t> de pollito corresponden a los del período inmediatamente anterior al de referencia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026186F5-4CA6-AF73-25BB-161017D6341B}"/>
              </a:ext>
            </a:extLst>
          </p:cNvPr>
          <p:cNvSpPr txBox="1"/>
          <p:nvPr/>
        </p:nvSpPr>
        <p:spPr>
          <a:xfrm>
            <a:off x="756253" y="4918351"/>
            <a:ext cx="2828418" cy="14132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900" spc="15" dirty="0">
                <a:solidFill>
                  <a:srgbClr val="404040"/>
                </a:solidFill>
                <a:latin typeface="+mj-lt"/>
                <a:cs typeface="Arial"/>
              </a:rPr>
              <a:t>Fuente: </a:t>
            </a:r>
            <a:r>
              <a:rPr lang="es-MX" sz="900" spc="15" dirty="0">
                <a:solidFill>
                  <a:srgbClr val="404040"/>
                </a:solidFill>
                <a:latin typeface="+mj-lt"/>
                <a:cs typeface="Arial"/>
              </a:rPr>
              <a:t>DANE – </a:t>
            </a:r>
            <a:r>
              <a:rPr lang="es-MX" sz="900" spc="15">
                <a:solidFill>
                  <a:srgbClr val="404040"/>
                </a:solidFill>
                <a:latin typeface="+mj-lt"/>
                <a:cs typeface="Arial"/>
              </a:rPr>
              <a:t>Fenavi</a:t>
            </a:r>
            <a:endParaRPr sz="9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4F21D3-32A0-F464-0758-0A3665BCA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22" y="83828"/>
            <a:ext cx="5806011" cy="4384903"/>
          </a:xfrm>
          <a:prstGeom prst="rect">
            <a:avLst/>
          </a:prstGeom>
        </p:spPr>
      </p:pic>
      <p:cxnSp>
        <p:nvCxnSpPr>
          <p:cNvPr id="8" name="Conector recto 7">
            <a:hlinkClick r:id="rId3" action="ppaction://hlinksldjump"/>
            <a:extLst>
              <a:ext uri="{FF2B5EF4-FFF2-40B4-BE49-F238E27FC236}">
                <a16:creationId xmlns:a16="http://schemas.microsoft.com/office/drawing/2014/main" id="{5EBF1A9B-B7ED-497E-BD8A-ED30E287C10A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06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Ganadería</a:t>
            </a:r>
          </a:p>
          <a:p>
            <a:pPr marL="12700"/>
            <a:r>
              <a:rPr lang="es-E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Indicadores avicultura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6D0938D9-AF1C-4DE8-BD67-5E4D07525CF6}"/>
              </a:ext>
            </a:extLst>
          </p:cNvPr>
          <p:cNvSpPr txBox="1"/>
          <p:nvPr/>
        </p:nvSpPr>
        <p:spPr>
          <a:xfrm>
            <a:off x="661822" y="890225"/>
            <a:ext cx="2652877" cy="14125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04099"/>
              </a:lnSpc>
              <a:spcBef>
                <a:spcPts val="55"/>
              </a:spcBef>
            </a:pPr>
            <a:r>
              <a:rPr lang="es-ES" sz="900" b="1" spc="15" dirty="0">
                <a:cs typeface="Arial"/>
              </a:rPr>
              <a:t>Producción mensual de pollo (toneladas)</a:t>
            </a:r>
            <a:endParaRPr lang="es-CO" sz="900" b="1" dirty="0"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E8817D-67AA-4E98-A34F-DA3D11AD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22" y="1101347"/>
            <a:ext cx="5671245" cy="1649355"/>
          </a:xfrm>
          <a:prstGeom prst="rect">
            <a:avLst/>
          </a:prstGeom>
        </p:spPr>
      </p:pic>
      <p:sp>
        <p:nvSpPr>
          <p:cNvPr id="9" name="object 18">
            <a:extLst>
              <a:ext uri="{FF2B5EF4-FFF2-40B4-BE49-F238E27FC236}">
                <a16:creationId xmlns:a16="http://schemas.microsoft.com/office/drawing/2014/main" id="{B140F5E4-5CB7-4CC6-8F1F-CF78607E773D}"/>
              </a:ext>
            </a:extLst>
          </p:cNvPr>
          <p:cNvSpPr txBox="1"/>
          <p:nvPr/>
        </p:nvSpPr>
        <p:spPr>
          <a:xfrm>
            <a:off x="2357230" y="2861365"/>
            <a:ext cx="2453160" cy="14125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04099"/>
              </a:lnSpc>
              <a:spcBef>
                <a:spcPts val="55"/>
              </a:spcBef>
            </a:pPr>
            <a:r>
              <a:rPr lang="es-ES" sz="900" b="1" spc="15" dirty="0">
                <a:cs typeface="Arial"/>
              </a:rPr>
              <a:t>Producción mensual de huevos (unidades)</a:t>
            </a:r>
            <a:endParaRPr lang="es-CO" sz="900" b="1" dirty="0">
              <a:cs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A8E998B-7AE3-425E-8DEB-D9041E25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444" y="3113285"/>
            <a:ext cx="4862719" cy="2006641"/>
          </a:xfrm>
          <a:prstGeom prst="rect">
            <a:avLst/>
          </a:prstGeom>
        </p:spPr>
      </p:pic>
      <p:cxnSp>
        <p:nvCxnSpPr>
          <p:cNvPr id="8" name="Conector recto 7">
            <a:hlinkClick r:id="rId4" action="ppaction://hlinksldjump"/>
            <a:extLst>
              <a:ext uri="{FF2B5EF4-FFF2-40B4-BE49-F238E27FC236}">
                <a16:creationId xmlns:a16="http://schemas.microsoft.com/office/drawing/2014/main" id="{791AAB2A-ED11-4719-A45E-DE507BA87723}"/>
              </a:ext>
            </a:extLst>
          </p:cNvPr>
          <p:cNvCxnSpPr>
            <a:cxnSpLocks/>
          </p:cNvCxnSpPr>
          <p:nvPr/>
        </p:nvCxnSpPr>
        <p:spPr>
          <a:xfrm flipH="1">
            <a:off x="756253" y="65780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17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53">
            <a:extLst>
              <a:ext uri="{FF2B5EF4-FFF2-40B4-BE49-F238E27FC236}">
                <a16:creationId xmlns:a16="http://schemas.microsoft.com/office/drawing/2014/main" id="{4B38DD41-35D6-4BB5-ADB0-1306C9E331E5}"/>
              </a:ext>
            </a:extLst>
          </p:cNvPr>
          <p:cNvSpPr txBox="1">
            <a:spLocks/>
          </p:cNvSpPr>
          <p:nvPr/>
        </p:nvSpPr>
        <p:spPr>
          <a:xfrm>
            <a:off x="4800600" y="1267109"/>
            <a:ext cx="4030447" cy="127175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s-ES" sz="2000" b="1" dirty="0">
                <a:solidFill>
                  <a:srgbClr val="B6004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ES" sz="2400" b="1" i="0" u="none" strike="noStrike" baseline="0" dirty="0">
                <a:solidFill>
                  <a:srgbClr val="B6004C"/>
                </a:solidFill>
                <a:latin typeface="+mj-lt"/>
              </a:rPr>
              <a:t>PRESENTACION DE RESULTADOS Sección A: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s-ES" sz="2400" b="1" i="0" u="none" strike="noStrike" baseline="0" dirty="0">
                <a:solidFill>
                  <a:srgbClr val="B6004C"/>
                </a:solidFill>
                <a:latin typeface="+mj-lt"/>
              </a:rPr>
              <a:t>Agricultura, ganadería, caza, silvicultura y pesca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791200" y="4859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>
              <a:solidFill>
                <a:srgbClr val="B6004B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0867AD0-F82C-0D4F-A091-6A1F2891A665}"/>
              </a:ext>
            </a:extLst>
          </p:cNvPr>
          <p:cNvSpPr txBox="1"/>
          <p:nvPr/>
        </p:nvSpPr>
        <p:spPr>
          <a:xfrm>
            <a:off x="6055738" y="4409438"/>
            <a:ext cx="2866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Bef>
                <a:spcPts val="125"/>
              </a:spcBef>
              <a:buNone/>
            </a:pPr>
            <a:r>
              <a:rPr lang="es-CO" sz="1200" dirty="0">
                <a:solidFill>
                  <a:srgbClr val="B6004C"/>
                </a:solidFill>
                <a:latin typeface="+mj-lt"/>
                <a:cs typeface="Arial" panose="020B0604020202020204" pitchFamily="34" charset="0"/>
              </a:rPr>
              <a:t>Septiembre de 2023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0FEBB41-4101-0C40-83CE-891EC589C996}"/>
              </a:ext>
            </a:extLst>
          </p:cNvPr>
          <p:cNvCxnSpPr>
            <a:cxnSpLocks/>
          </p:cNvCxnSpPr>
          <p:nvPr/>
        </p:nvCxnSpPr>
        <p:spPr>
          <a:xfrm flipH="1">
            <a:off x="5593080" y="2682784"/>
            <a:ext cx="3237967" cy="0"/>
          </a:xfrm>
          <a:prstGeom prst="line">
            <a:avLst/>
          </a:prstGeom>
          <a:ln w="3175"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3D5902-E9A5-83D9-7801-8F8694F82A43}"/>
              </a:ext>
            </a:extLst>
          </p:cNvPr>
          <p:cNvSpPr txBox="1"/>
          <p:nvPr/>
        </p:nvSpPr>
        <p:spPr>
          <a:xfrm>
            <a:off x="5452652" y="2970620"/>
            <a:ext cx="34894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24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ISE julio</a:t>
            </a:r>
          </a:p>
          <a:p>
            <a:pPr algn="r"/>
            <a:r>
              <a:rPr lang="es-CO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 2023</a:t>
            </a:r>
            <a:endParaRPr lang="es-CO" sz="2400" b="0" i="0" u="none" strike="noStrike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35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precios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22ABC5-38E0-9D54-4628-8EB119AE0F0E}"/>
              </a:ext>
            </a:extLst>
          </p:cNvPr>
          <p:cNvCxnSpPr>
            <a:cxnSpLocks/>
          </p:cNvCxnSpPr>
          <p:nvPr/>
        </p:nvCxnSpPr>
        <p:spPr>
          <a:xfrm flipH="1">
            <a:off x="756253" y="39745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bject 18">
            <a:extLst>
              <a:ext uri="{FF2B5EF4-FFF2-40B4-BE49-F238E27FC236}">
                <a16:creationId xmlns:a16="http://schemas.microsoft.com/office/drawing/2014/main" id="{479FFA42-D029-DCB6-4582-B97B87278BB0}"/>
              </a:ext>
            </a:extLst>
          </p:cNvPr>
          <p:cNvSpPr txBox="1"/>
          <p:nvPr/>
        </p:nvSpPr>
        <p:spPr>
          <a:xfrm>
            <a:off x="730233" y="4925851"/>
            <a:ext cx="1417987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b="1" spc="15" dirty="0">
                <a:solidFill>
                  <a:srgbClr val="404040"/>
                </a:solidFill>
                <a:cs typeface="Arial"/>
              </a:rPr>
              <a:t>Fuente: </a:t>
            </a:r>
            <a:r>
              <a:rPr sz="800" spc="10" dirty="0">
                <a:solidFill>
                  <a:srgbClr val="404040"/>
                </a:solidFill>
                <a:cs typeface="Arial"/>
              </a:rPr>
              <a:t>DANE</a:t>
            </a:r>
            <a:r>
              <a:rPr lang="es-ES_tradnl" sz="800" spc="10" dirty="0">
                <a:solidFill>
                  <a:srgbClr val="404040"/>
                </a:solidFill>
                <a:cs typeface="Arial"/>
              </a:rPr>
              <a:t>.</a:t>
            </a:r>
            <a:endParaRPr sz="800" dirty="0">
              <a:solidFill>
                <a:srgbClr val="404040"/>
              </a:solidFill>
              <a:cs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FC9F9-244D-2696-7601-58C04006BCD9}"/>
              </a:ext>
            </a:extLst>
          </p:cNvPr>
          <p:cNvSpPr txBox="1"/>
          <p:nvPr/>
        </p:nvSpPr>
        <p:spPr>
          <a:xfrm>
            <a:off x="662723" y="3851792"/>
            <a:ext cx="818499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ara el mes de julio 2023 el IPP total nacional presentó una variación anual de -6,6%, en paralelo presentó una variación negativa de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-0,7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% respecto al mes inmediatamente anterior (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junio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2023).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Para el mes de julio 2023 el IPC total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nacional 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 su variación anual registró un crecimiento de 11,7% en comparación con el mismo periodo del año 2022 y una variación de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0,5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% respecto al mes anterior (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junio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2023).</a:t>
            </a:r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E1C2B255-779C-16D0-A15E-38D693717D5D}"/>
              </a:ext>
            </a:extLst>
          </p:cNvPr>
          <p:cNvSpPr txBox="1"/>
          <p:nvPr/>
        </p:nvSpPr>
        <p:spPr>
          <a:xfrm>
            <a:off x="6841067" y="4925851"/>
            <a:ext cx="2006651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r">
              <a:lnSpc>
                <a:spcPct val="104099"/>
              </a:lnSpc>
              <a:spcBef>
                <a:spcPts val="55"/>
              </a:spcBef>
            </a:pPr>
            <a:r>
              <a:rPr lang="es-MX" sz="800" b="1" spc="15" dirty="0">
                <a:solidFill>
                  <a:srgbClr val="404040"/>
                </a:solidFill>
                <a:cs typeface="Arial"/>
              </a:rPr>
              <a:t>*IPP Total: </a:t>
            </a:r>
            <a:r>
              <a:rPr lang="es-MX" sz="800" spc="15" dirty="0">
                <a:solidFill>
                  <a:srgbClr val="404040"/>
                </a:solidFill>
                <a:cs typeface="Arial"/>
              </a:rPr>
              <a:t>IPP Producción Nacional</a:t>
            </a:r>
            <a:endParaRPr sz="800" dirty="0">
              <a:solidFill>
                <a:srgbClr val="404040"/>
              </a:solidFill>
              <a:cs typeface="Arial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760048D-C735-4E61-B428-47085A1B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3" y="493550"/>
            <a:ext cx="8000397" cy="33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6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precios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22ABC5-38E0-9D54-4628-8EB119AE0F0E}"/>
              </a:ext>
            </a:extLst>
          </p:cNvPr>
          <p:cNvCxnSpPr>
            <a:cxnSpLocks/>
          </p:cNvCxnSpPr>
          <p:nvPr/>
        </p:nvCxnSpPr>
        <p:spPr>
          <a:xfrm flipH="1">
            <a:off x="756253" y="39745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bject 18">
            <a:extLst>
              <a:ext uri="{FF2B5EF4-FFF2-40B4-BE49-F238E27FC236}">
                <a16:creationId xmlns:a16="http://schemas.microsoft.com/office/drawing/2014/main" id="{5907F90B-0E5A-6806-3EA0-3DFB732A1A3F}"/>
              </a:ext>
            </a:extLst>
          </p:cNvPr>
          <p:cNvSpPr txBox="1"/>
          <p:nvPr/>
        </p:nvSpPr>
        <p:spPr>
          <a:xfrm>
            <a:off x="730233" y="4925851"/>
            <a:ext cx="1417987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b="1" spc="15" dirty="0">
                <a:solidFill>
                  <a:srgbClr val="404040"/>
                </a:solidFill>
                <a:cs typeface="Arial"/>
              </a:rPr>
              <a:t>Fuente: </a:t>
            </a:r>
            <a:r>
              <a:rPr sz="800" spc="10" dirty="0">
                <a:solidFill>
                  <a:srgbClr val="404040"/>
                </a:solidFill>
                <a:cs typeface="Arial"/>
              </a:rPr>
              <a:t>DANE</a:t>
            </a:r>
            <a:r>
              <a:rPr lang="es-ES_tradnl" sz="800" spc="10" dirty="0">
                <a:solidFill>
                  <a:srgbClr val="404040"/>
                </a:solidFill>
                <a:cs typeface="Arial"/>
              </a:rPr>
              <a:t>.</a:t>
            </a:r>
            <a:endParaRPr sz="800" dirty="0">
              <a:solidFill>
                <a:srgbClr val="404040"/>
              </a:solidFill>
              <a:cs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233490-24FE-52BC-3C65-78FD7381BDFA}"/>
              </a:ext>
            </a:extLst>
          </p:cNvPr>
          <p:cNvSpPr txBox="1"/>
          <p:nvPr/>
        </p:nvSpPr>
        <p:spPr>
          <a:xfrm>
            <a:off x="669073" y="3946112"/>
            <a:ext cx="818499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El IPP* de la división de agricultura ganadería, caza silvicultura y pesca para el mes de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julio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2023 presento un crecimiento anual de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2,8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El IPC de la división de alimentos y bebidas no alcohólicas en el mes de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julio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presentó un crecimiento anual de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13,2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% </a:t>
            </a:r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A9FF6635-D506-B585-BE45-1387492FFD40}"/>
              </a:ext>
            </a:extLst>
          </p:cNvPr>
          <p:cNvSpPr txBox="1"/>
          <p:nvPr/>
        </p:nvSpPr>
        <p:spPr>
          <a:xfrm>
            <a:off x="6841067" y="4925851"/>
            <a:ext cx="2006651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r">
              <a:lnSpc>
                <a:spcPct val="104099"/>
              </a:lnSpc>
              <a:spcBef>
                <a:spcPts val="55"/>
              </a:spcBef>
            </a:pPr>
            <a:r>
              <a:rPr lang="es-MX" sz="800" b="1" spc="15" dirty="0">
                <a:solidFill>
                  <a:srgbClr val="404040"/>
                </a:solidFill>
                <a:cs typeface="Arial"/>
              </a:rPr>
              <a:t>*IPP: </a:t>
            </a:r>
            <a:r>
              <a:rPr lang="es-MX" sz="800" spc="15" dirty="0">
                <a:solidFill>
                  <a:srgbClr val="404040"/>
                </a:solidFill>
                <a:cs typeface="Arial"/>
              </a:rPr>
              <a:t>IPP Producción Nacional</a:t>
            </a:r>
            <a:endParaRPr sz="800" dirty="0">
              <a:solidFill>
                <a:srgbClr val="404040"/>
              </a:solidFill>
              <a:cs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CF9203-D209-4D2E-8FD9-D4973588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32" y="565521"/>
            <a:ext cx="8117485" cy="32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7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precios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22ABC5-38E0-9D54-4628-8EB119AE0F0E}"/>
              </a:ext>
            </a:extLst>
          </p:cNvPr>
          <p:cNvCxnSpPr>
            <a:cxnSpLocks/>
          </p:cNvCxnSpPr>
          <p:nvPr/>
        </p:nvCxnSpPr>
        <p:spPr>
          <a:xfrm flipH="1">
            <a:off x="756253" y="39745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bject 18">
            <a:extLst>
              <a:ext uri="{FF2B5EF4-FFF2-40B4-BE49-F238E27FC236}">
                <a16:creationId xmlns:a16="http://schemas.microsoft.com/office/drawing/2014/main" id="{FA2DC66E-22D0-F8ED-D1E4-077829F79187}"/>
              </a:ext>
            </a:extLst>
          </p:cNvPr>
          <p:cNvSpPr txBox="1"/>
          <p:nvPr/>
        </p:nvSpPr>
        <p:spPr>
          <a:xfrm>
            <a:off x="730233" y="4925851"/>
            <a:ext cx="1417987" cy="12638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55"/>
              </a:spcBef>
            </a:pPr>
            <a:r>
              <a:rPr sz="800" b="1" spc="15">
                <a:solidFill>
                  <a:srgbClr val="404040"/>
                </a:solidFill>
                <a:cs typeface="Arial"/>
              </a:rPr>
              <a:t>Fuente: </a:t>
            </a:r>
            <a:r>
              <a:rPr sz="800" spc="10">
                <a:solidFill>
                  <a:srgbClr val="404040"/>
                </a:solidFill>
                <a:cs typeface="Arial"/>
              </a:rPr>
              <a:t>DANE</a:t>
            </a:r>
            <a:r>
              <a:rPr lang="es-ES_tradnl" sz="800" spc="10">
                <a:solidFill>
                  <a:srgbClr val="404040"/>
                </a:solidFill>
                <a:cs typeface="Arial"/>
              </a:rPr>
              <a:t>.</a:t>
            </a:r>
            <a:endParaRPr sz="800">
              <a:solidFill>
                <a:srgbClr val="404040"/>
              </a:solidFill>
              <a:cs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4A4531-5F5F-E100-C465-FEE21C6124EE}"/>
              </a:ext>
            </a:extLst>
          </p:cNvPr>
          <p:cNvSpPr txBox="1"/>
          <p:nvPr/>
        </p:nvSpPr>
        <p:spPr>
          <a:xfrm>
            <a:off x="662723" y="3665602"/>
            <a:ext cx="81849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El IPP de la división de agricultura ganadería, caza silvicultura y pesca, en el mes de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junio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presentó un crecimiento anual de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5,6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El IPP de Importados de Abonos y Plaguicidas presentó en el mes de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juni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 un crecimiento anual de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10,5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% 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El IPP de Importados de Fabricación de sustancias químicas básicas 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presentó en el mes de mayo un crecimiento anual de </a:t>
            </a:r>
            <a:r>
              <a:rPr lang="es-ES" sz="1200" dirty="0">
                <a:ea typeface="Calibri" panose="020F0502020204030204" pitchFamily="34" charset="0"/>
                <a:cs typeface="Times New Roman" panose="02020603050405020304" pitchFamily="18" charset="0"/>
              </a:rPr>
              <a:t>-10,5</a:t>
            </a:r>
            <a:r>
              <a:rPr lang="es-ES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BB2348-F7B8-4CE5-A08D-82573380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32" y="512029"/>
            <a:ext cx="8117485" cy="30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9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98">
            <a:extLst>
              <a:ext uri="{FF2B5EF4-FFF2-40B4-BE49-F238E27FC236}">
                <a16:creationId xmlns:a16="http://schemas.microsoft.com/office/drawing/2014/main" id="{4D949F17-EAB1-BBED-87F3-4D7701369055}"/>
              </a:ext>
            </a:extLst>
          </p:cNvPr>
          <p:cNvSpPr txBox="1"/>
          <p:nvPr/>
        </p:nvSpPr>
        <p:spPr>
          <a:xfrm>
            <a:off x="741739" y="178931"/>
            <a:ext cx="6190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s-ES" sz="1400" b="1" dirty="0">
                <a:solidFill>
                  <a:srgbClr val="B6004B"/>
                </a:solidFill>
                <a:cs typeface="Arial"/>
              </a:rPr>
              <a:t>Indicadores de insumos</a:t>
            </a:r>
            <a:endParaRPr lang="da-DK" sz="1400" dirty="0">
              <a:solidFill>
                <a:schemeClr val="tx1">
                  <a:lumMod val="85000"/>
                  <a:lumOff val="15000"/>
                </a:schemeClr>
              </a:solidFill>
              <a:ea typeface="Arial" charset="0"/>
              <a:cs typeface="Arial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C22ABC5-38E0-9D54-4628-8EB119AE0F0E}"/>
              </a:ext>
            </a:extLst>
          </p:cNvPr>
          <p:cNvCxnSpPr>
            <a:cxnSpLocks/>
          </p:cNvCxnSpPr>
          <p:nvPr/>
        </p:nvCxnSpPr>
        <p:spPr>
          <a:xfrm flipH="1">
            <a:off x="756253" y="397450"/>
            <a:ext cx="374047" cy="0"/>
          </a:xfrm>
          <a:prstGeom prst="line">
            <a:avLst/>
          </a:prstGeom>
          <a:ln>
            <a:solidFill>
              <a:srgbClr val="8D14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ángulo redondeado 8">
            <a:extLst>
              <a:ext uri="{FF2B5EF4-FFF2-40B4-BE49-F238E27FC236}">
                <a16:creationId xmlns:a16="http://schemas.microsoft.com/office/drawing/2014/main" id="{BBDB4B1C-4064-5C3A-44C1-378C7B0C6564}"/>
              </a:ext>
            </a:extLst>
          </p:cNvPr>
          <p:cNvSpPr/>
          <p:nvPr/>
        </p:nvSpPr>
        <p:spPr>
          <a:xfrm>
            <a:off x="781693" y="3205932"/>
            <a:ext cx="8234327" cy="1885289"/>
          </a:xfrm>
          <a:prstGeom prst="roundRect">
            <a:avLst>
              <a:gd name="adj" fmla="val 7986"/>
            </a:avLst>
          </a:prstGeom>
          <a:ln>
            <a:solidFill>
              <a:srgbClr val="B6004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Los plaguicidas redujeron en promedio sus precios 1,26 %; los herbicidas tienen la mayor baja, correspondiente a 1,92 %. Algunos productos con ingredientes activos, como el propanil y el </a:t>
            </a:r>
            <a:r>
              <a:rPr lang="es-ES" sz="11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pendimetalin</a:t>
            </a:r>
            <a:r>
              <a:rPr lang="es-ES" sz="1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presentaron alzas en los precios.</a:t>
            </a:r>
          </a:p>
          <a:p>
            <a:pPr algn="just"/>
            <a:endParaRPr lang="es-ES" sz="11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Los precios de alimentos balanceados para animales, por segundo mes consecutivo presentan una variación mensual negativa promedio nacional de 3,01 %</a:t>
            </a:r>
          </a:p>
          <a:p>
            <a:pPr algn="just"/>
            <a:endParaRPr lang="es-ES" sz="11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 presentan incrementos leves en los precios promedio de coadyuvantes y reguladores.</a:t>
            </a:r>
            <a:endParaRPr lang="es-ES" sz="11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936CC2-67CE-170A-F7B7-A14E8E84BB89}"/>
              </a:ext>
            </a:extLst>
          </p:cNvPr>
          <p:cNvSpPr txBox="1"/>
          <p:nvPr/>
        </p:nvSpPr>
        <p:spPr>
          <a:xfrm>
            <a:off x="741739" y="837827"/>
            <a:ext cx="2979971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 julio de 2023 se registró una notable reducción en los precios de los fertilizantes: 9,47 %</a:t>
            </a:r>
          </a:p>
          <a:p>
            <a:pPr algn="just"/>
            <a:endParaRPr lang="es-ES" sz="105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Sobresale la caída en los precios de fertilizantes simples, con 12,67 %; se destacan las disminuciones de la urea 46 %, en 15,75 %, y el KCL, con 11,70 %. Los fertilizantes compuestos también presentaron la mayor reducción en sus precios: 7,08 %.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D7A6B4D-B29C-454B-B3A7-5990D62D5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27" t="35775" r="7558" b="24719"/>
          <a:stretch/>
        </p:blipFill>
        <p:spPr>
          <a:xfrm>
            <a:off x="3836785" y="178931"/>
            <a:ext cx="5072702" cy="291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7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8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9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0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8190eb6-8e6e-4223-a66e-2e079989e3d0">
      <Terms xmlns="http://schemas.microsoft.com/office/infopath/2007/PartnerControls"/>
    </lcf76f155ced4ddcb4097134ff3c332f>
    <TaxCatchAll xmlns="b841f3fa-9ef8-4e95-9162-d8f0c2a8a62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71B0C79EC65C64C8028616C896BAA13" ma:contentTypeVersion="15" ma:contentTypeDescription="Crear nuevo documento." ma:contentTypeScope="" ma:versionID="b930a059fc53f14b28c757aa88ea17ba">
  <xsd:schema xmlns:xsd="http://www.w3.org/2001/XMLSchema" xmlns:xs="http://www.w3.org/2001/XMLSchema" xmlns:p="http://schemas.microsoft.com/office/2006/metadata/properties" xmlns:ns2="48190eb6-8e6e-4223-a66e-2e079989e3d0" xmlns:ns3="b841f3fa-9ef8-4e95-9162-d8f0c2a8a625" targetNamespace="http://schemas.microsoft.com/office/2006/metadata/properties" ma:root="true" ma:fieldsID="809f902bd72c398344f4eafcc69c7579" ns2:_="" ns3:_="">
    <xsd:import namespace="48190eb6-8e6e-4223-a66e-2e079989e3d0"/>
    <xsd:import namespace="b841f3fa-9ef8-4e95-9162-d8f0c2a8a6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90eb6-8e6e-4223-a66e-2e079989e3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ea9b580d-3441-472b-b633-05114d4a3dc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41f3fa-9ef8-4e95-9162-d8f0c2a8a62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854f2426-c973-4890-a512-a6fbe72ad6ef}" ma:internalName="TaxCatchAll" ma:showField="CatchAllData" ma:web="b841f3fa-9ef8-4e95-9162-d8f0c2a8a6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99477-2C17-4051-89A2-846867B564C7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8190eb6-8e6e-4223-a66e-2e079989e3d0"/>
    <ds:schemaRef ds:uri="http://purl.org/dc/dcmitype/"/>
    <ds:schemaRef ds:uri="http://schemas.microsoft.com/office/2006/metadata/properties"/>
    <ds:schemaRef ds:uri="b841f3fa-9ef8-4e95-9162-d8f0c2a8a625"/>
  </ds:schemaRefs>
</ds:datastoreItem>
</file>

<file path=customXml/itemProps2.xml><?xml version="1.0" encoding="utf-8"?>
<ds:datastoreItem xmlns:ds="http://schemas.openxmlformats.org/officeDocument/2006/customXml" ds:itemID="{2C9CC18D-8486-40D4-9341-1D7AB01C60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190eb6-8e6e-4223-a66e-2e079989e3d0"/>
    <ds:schemaRef ds:uri="b841f3fa-9ef8-4e95-9162-d8f0c2a8a6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5E1A33-1E15-4BC3-8FAC-CA5A6A6622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7591</TotalTime>
  <Words>3029</Words>
  <Application>Microsoft Office PowerPoint</Application>
  <PresentationFormat>Presentación en pantalla (16:9)</PresentationFormat>
  <Paragraphs>822</Paragraphs>
  <Slides>59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59</vt:i4>
      </vt:variant>
    </vt:vector>
  </HeadingPairs>
  <TitlesOfParts>
    <vt:vector size="68" baseType="lpstr">
      <vt:lpstr>Arial</vt:lpstr>
      <vt:lpstr>Calibri</vt:lpstr>
      <vt:lpstr>Cambria</vt:lpstr>
      <vt:lpstr>Segoe UI</vt:lpstr>
      <vt:lpstr>7_Tema de Office</vt:lpstr>
      <vt:lpstr>11_Tema de Office</vt:lpstr>
      <vt:lpstr>8_Tema de Office</vt:lpstr>
      <vt:lpstr>9_Tema de Office</vt:lpstr>
      <vt:lpstr>10_Tema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DANE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Mercado</dc:title>
  <dc:creator>DANE-DIMPE</dc:creator>
  <cp:lastModifiedBy>Paola Sophia Vargas Pachón</cp:lastModifiedBy>
  <cp:revision>124</cp:revision>
  <cp:lastPrinted>2018-11-13T01:51:27Z</cp:lastPrinted>
  <dcterms:created xsi:type="dcterms:W3CDTF">2018-06-21T20:42:53Z</dcterms:created>
  <dcterms:modified xsi:type="dcterms:W3CDTF">2023-09-08T13:18:26Z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0x010100071B0C79EC65C64C8028616C896BAA13</vt:lpwstr>
  </property>
  <property fmtid="{D5CDD505-2E9C-101B-9397-08002B2CF9AE}" pid="3" name="MediaServiceImageTags">
    <vt:lpwstr/>
  </property>
</Properties>
</file>